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6858000" cx="12192000"/>
  <p:notesSz cx="6858000" cy="9144000"/>
  <p:embeddedFontLst>
    <p:embeddedFont>
      <p:font typeface="Quattrocento Sans"/>
      <p:regular r:id="rId37"/>
      <p:bold r:id="rId38"/>
      <p:italic r:id="rId39"/>
      <p:boldItalic r:id="rId40"/>
    </p:embeddedFont>
    <p:embeddedFont>
      <p:font typeface="Century Gothic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40">
          <p15:clr>
            <a:srgbClr val="A4A3A4"/>
          </p15:clr>
        </p15:guide>
        <p15:guide id="2" orient="horz" pos="144">
          <p15:clr>
            <a:srgbClr val="A4A3A4"/>
          </p15:clr>
        </p15:guide>
        <p15:guide id="3" orient="horz" pos="4104">
          <p15:clr>
            <a:srgbClr val="A4A3A4"/>
          </p15:clr>
        </p15:guide>
        <p15:guide id="4" pos="7440">
          <p15:clr>
            <a:srgbClr val="A4A3A4"/>
          </p15:clr>
        </p15:guide>
        <p15:guide id="5" orient="horz" pos="1417">
          <p15:clr>
            <a:srgbClr val="A4A3A4"/>
          </p15:clr>
        </p15:guide>
        <p15:guide id="6" orient="horz" pos="2376">
          <p15:clr>
            <a:srgbClr val="A4A3A4"/>
          </p15:clr>
        </p15:guide>
        <p15:guide id="7" pos="4824">
          <p15:clr>
            <a:srgbClr val="A4A3A4"/>
          </p15:clr>
        </p15:guide>
        <p15:guide id="8" pos="2016">
          <p15:clr>
            <a:srgbClr val="A4A3A4"/>
          </p15:clr>
        </p15:guide>
        <p15:guide id="9" orient="horz" pos="1680">
          <p15:clr>
            <a:srgbClr val="A4A3A4"/>
          </p15:clr>
        </p15:guide>
        <p15:guide id="10" orient="horz" pos="1188">
          <p15:clr>
            <a:srgbClr val="A4A3A4"/>
          </p15:clr>
        </p15:guide>
        <p15:guide id="11" pos="408">
          <p15:clr>
            <a:srgbClr val="A4A3A4"/>
          </p15:clr>
        </p15:guide>
        <p15:guide id="12" orient="horz" pos="792">
          <p15:clr>
            <a:srgbClr val="A4A3A4"/>
          </p15:clr>
        </p15:guide>
        <p15:guide id="13" orient="horz" pos="2760">
          <p15:clr>
            <a:srgbClr val="A4A3A4"/>
          </p15:clr>
        </p15:guide>
        <p15:guide id="14" orient="horz" pos="3024">
          <p15:clr>
            <a:srgbClr val="A4A3A4"/>
          </p15:clr>
        </p15:guide>
        <p15:guide id="15" pos="3840">
          <p15:clr>
            <a:srgbClr val="A4A3A4"/>
          </p15:clr>
        </p15:guide>
        <p15:guide id="16" orient="horz" pos="22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FA4CADF-DDE0-44F8-8D57-A95D179A7420}">
  <a:tblStyle styleId="{9FA4CADF-DDE0-44F8-8D57-A95D179A74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40"/>
        <p:guide pos="144" orient="horz"/>
        <p:guide pos="4104" orient="horz"/>
        <p:guide pos="7440"/>
        <p:guide pos="1417" orient="horz"/>
        <p:guide pos="2376" orient="horz"/>
        <p:guide pos="4824"/>
        <p:guide pos="2016"/>
        <p:guide pos="1680" orient="horz"/>
        <p:guide pos="1188" orient="horz"/>
        <p:guide pos="408"/>
        <p:guide pos="792" orient="horz"/>
        <p:guide pos="2760" orient="horz"/>
        <p:guide pos="3024" orient="horz"/>
        <p:guide pos="3840"/>
        <p:guide pos="228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QuattrocentoSans-boldItalic.fntdata"/><Relationship Id="rId20" Type="http://schemas.openxmlformats.org/officeDocument/2006/relationships/slide" Target="slides/slide14.xml"/><Relationship Id="rId42" Type="http://schemas.openxmlformats.org/officeDocument/2006/relationships/font" Target="fonts/CenturyGothic-bold.fntdata"/><Relationship Id="rId41" Type="http://schemas.openxmlformats.org/officeDocument/2006/relationships/font" Target="fonts/CenturyGothic-regular.fntdata"/><Relationship Id="rId22" Type="http://schemas.openxmlformats.org/officeDocument/2006/relationships/slide" Target="slides/slide16.xml"/><Relationship Id="rId44" Type="http://schemas.openxmlformats.org/officeDocument/2006/relationships/font" Target="fonts/CenturyGothic-boldItalic.fntdata"/><Relationship Id="rId21" Type="http://schemas.openxmlformats.org/officeDocument/2006/relationships/slide" Target="slides/slide15.xml"/><Relationship Id="rId43" Type="http://schemas.openxmlformats.org/officeDocument/2006/relationships/font" Target="fonts/CenturyGothic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QuattrocentoSans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QuattrocentoSans-italic.fntdata"/><Relationship Id="rId16" Type="http://schemas.openxmlformats.org/officeDocument/2006/relationships/slide" Target="slides/slide10.xml"/><Relationship Id="rId38" Type="http://schemas.openxmlformats.org/officeDocument/2006/relationships/font" Target="fonts/QuattrocentoSans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61669be72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361669be72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361669be72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669421ab74_1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3669421ab74_1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Ara intentarem projectar la evolució de la </a:t>
            </a:r>
            <a:r>
              <a:rPr lang="es-ES" sz="1100">
                <a:latin typeface="Arial"/>
                <a:ea typeface="Arial"/>
                <a:cs typeface="Arial"/>
                <a:sym typeface="Arial"/>
              </a:rPr>
              <a:t>distribució</a:t>
            </a:r>
            <a:r>
              <a:rPr lang="es-ES" sz="1100">
                <a:latin typeface="Arial"/>
                <a:ea typeface="Arial"/>
                <a:cs typeface="Arial"/>
                <a:sym typeface="Arial"/>
              </a:rPr>
              <a:t> d‘edat en la nostra base de clients, utilitzant les tedències demogràfiques de la població general a partir de l’INE. Aplicarem els canvis relatius de la població general a la nostra distribució de clients.</a:t>
            </a:r>
            <a:endParaRPr/>
          </a:p>
        </p:txBody>
      </p:sp>
      <p:sp>
        <p:nvSpPr>
          <p:cNvPr id="257" name="Google Shape;257;g3669421ab74_1_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669421ab74_1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669421ab74_1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• Hem d'ajustar els nostres segments de clients segons les projeccions poblacionals de l'INE?</a:t>
            </a:r>
            <a:endParaRPr/>
          </a:p>
        </p:txBody>
      </p:sp>
      <p:sp>
        <p:nvSpPr>
          <p:cNvPr id="269" name="Google Shape;269;g3669421ab74_1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61ff4cd5bf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361ff4cd5bf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361ff4cd5bf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61ff4cd5bf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361ff4cd5bf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361ff4cd5bf_0_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61ff4cd5bf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361ff4cd5bf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361ff4cd5bf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5f280a914f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35f280a914f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35f280a914f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5bb6abaa80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35bb6abaa80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35bb6abaa80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61624add7e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g361624add7e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Els clients amb préstecs i hipoteques tendeixen a tenir un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saldo mitjà més baix o més risc d'incompliment? Com hauríem d'ajustar les nostres ofertes 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estratègies de gestió de riscos en funció d'aquestes troballes?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g361624add7e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35f776bbea_1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g335f776bbea_1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Els clients amb préstecs i hipoteques tendeixen a tenir un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saldo mitjà més baix o més risc d'incompliment? Com hauríem d'ajustar les nostres ofertes 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estratègies de gestió de riscos en funció d'aquestes troballes?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g335f776bbea_1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b90108a33_0_9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35b90108a33_0_9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35b90108a33_0_9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66b23bbb9a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7" name="Google Shape;397;g366b23bbb9a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Els clients amb préstecs i hipoteques tendeixen a tenir un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saldo mitjà més baix o més risc d'incompliment? Com hauríem d'ajustar les nostres ofertes 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estratègies de gestió de riscos en funció d'aquestes troballes?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366b23bbb9a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61624add7e_0_7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361624add7e_0_7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Els clients amb préstecs i hipoteques tendeixen a tenir un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saldo mitjà més baix o més risc d'incompliment? Com hauríem d'ajustar les nostres ofertes 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estratègies de gestió de riscos en funció d'aquestes troballes?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361624add7e_0_7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66b23bbb9a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g366b23bbb9a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Els clients amb préstecs i hipoteques tendeixen a tenir un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saldo mitjà més baix o més risc d'incompliment? Com hauríem d'ajustar les nostres ofertes 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estratègies de gestió de riscos en funció d'aquestes troballes?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g366b23bbb9a_0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669421ab74_1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669421ab74_1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• Hem d'ajustar els nostres segments de clients segons les projeccions poblacionals de l'INE?</a:t>
            </a:r>
            <a:endParaRPr/>
          </a:p>
        </p:txBody>
      </p:sp>
      <p:sp>
        <p:nvSpPr>
          <p:cNvPr id="450" name="Google Shape;450;g3669421ab74_1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620239883f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g3620239883f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3620239883f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620239883f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g3620239883f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Màrqueting i Comunicació: Quina relació hi ha entre el nombre de contactes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realitzats durant aquesta campanya i la taxa d'èxit, i com podem optimitzar la freqüència de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contacte per maximitzar els resultats de les nostres campanyes de màrqueting?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g3620239883f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620239883f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620239883f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g3620239883f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620239883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620239883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g3620239883f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cf6000782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2" name="Google Shape;492;g35cf6000782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Màrqueting i Comunicació: Quina relació hi ha entre el nombre de contactes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realitzats durant aquesta campanya i la taxa d'èxit, i com podem optimitzar la freqüència de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contacte per maximitzar els resultats de les nostres campanyes de màrqueting?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g35cf6000782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5bca06c79b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g35bca06c79b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13bfb4f8f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13bfb4f8f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3613bfb4f8f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0" name="Google Shape;51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669421ab74_1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669421ab74_1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669421ab74_1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134ee903c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36134ee903c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España ganaría más de cinco millones de habitantes en los 15 próximos años y casi seis millones hasta 2074 si se mantuvieran las tendencias demográficas actuales. El porcentaje de población de 65 años y más, que actualmente se sitúa en el 20,4% del total, alcanzaría un máximo del 30,5% en torno a 2055.</a:t>
            </a:r>
            <a:endParaRPr/>
          </a:p>
        </p:txBody>
      </p:sp>
      <p:sp>
        <p:nvSpPr>
          <p:cNvPr id="131" name="Google Shape;131;g36134ee903c_1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61624add7e_2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61624add7e_2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61624add7e_2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613bfb4f8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3613bfb4f8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Els clients amb préstecs i hipoteques tendeixen a tenir un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saldo mitjà més baix o més risc d'incompliment? Com hauríem d'ajustar les nostres ofertes 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estratègies de gestió de riscos en funció d'aquestes troballes?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3613bfb4f8f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669421ab74_1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669421ab74_1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• Hem d'ajustar els nostres segments de clients segons les projeccions poblacionals de l'INE?</a:t>
            </a:r>
            <a:endParaRPr/>
          </a:p>
        </p:txBody>
      </p:sp>
      <p:sp>
        <p:nvSpPr>
          <p:cNvPr id="208" name="Google Shape;208;g3669421ab74_1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61669be728_0_1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361669be728_0_1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61669be728_0_1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leyenda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l título" type="title">
  <p:cSld name="TITL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ontenido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 blanco">
  <p:cSld name="1_En blanco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>
            <p:ph idx="2" type="pic"/>
          </p:nvPr>
        </p:nvSpPr>
        <p:spPr>
          <a:xfrm>
            <a:off x="4689139" y="2491272"/>
            <a:ext cx="2807036" cy="2804628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63" name="Google Shape;63;p9"/>
          <p:cNvSpPr/>
          <p:nvPr>
            <p:ph idx="3" type="pic"/>
          </p:nvPr>
        </p:nvSpPr>
        <p:spPr>
          <a:xfrm>
            <a:off x="1125882" y="2491272"/>
            <a:ext cx="2807036" cy="280462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9"/>
          <p:cNvSpPr/>
          <p:nvPr>
            <p:ph idx="4" type="pic"/>
          </p:nvPr>
        </p:nvSpPr>
        <p:spPr>
          <a:xfrm>
            <a:off x="8252396" y="2491272"/>
            <a:ext cx="2807036" cy="280462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b="0" i="0" sz="4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png"/><Relationship Id="rId4" Type="http://schemas.openxmlformats.org/officeDocument/2006/relationships/image" Target="../media/image37.png"/><Relationship Id="rId5" Type="http://schemas.openxmlformats.org/officeDocument/2006/relationships/image" Target="../media/image18.png"/><Relationship Id="rId6" Type="http://schemas.openxmlformats.org/officeDocument/2006/relationships/image" Target="../media/image3.png"/><Relationship Id="rId7" Type="http://schemas.openxmlformats.org/officeDocument/2006/relationships/image" Target="../media/image6.png"/><Relationship Id="rId8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3.png"/><Relationship Id="rId6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png"/><Relationship Id="rId4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Relationship Id="rId4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Relationship Id="rId4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6.png"/><Relationship Id="rId4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png"/><Relationship Id="rId4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Relationship Id="rId4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jpg"/><Relationship Id="rId4" Type="http://schemas.openxmlformats.org/officeDocument/2006/relationships/image" Target="../media/image6.png"/><Relationship Id="rId5" Type="http://schemas.openxmlformats.org/officeDocument/2006/relationships/image" Target="../media/image24.png"/><Relationship Id="rId6" Type="http://schemas.openxmlformats.org/officeDocument/2006/relationships/hyperlink" Target="https://github.com/ITACADEMYprojectes/ProjecteData/tree/main/Equip_9" TargetMode="External"/><Relationship Id="rId7" Type="http://schemas.openxmlformats.org/officeDocument/2006/relationships/hyperlink" Target="https://github.com/users/ITACADEMYprojectes/projects/13/views/2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5.png"/><Relationship Id="rId7" Type="http://schemas.openxmlformats.org/officeDocument/2006/relationships/hyperlink" Target="https://www.ine.es/dyngs/INEbase/operacion.htm?c=Estadistica_C&amp;cid=1254736176953&amp;menu=ultiDatos&amp;idp=1254735572981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9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a foto en blanco y negro de una ciudad&#10;&#10;Descripción generada automáticamente" id="96" name="Google Shape;9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7" name="Google Shape;97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F2229">
                  <a:alpha val="91764"/>
                </a:srgbClr>
              </a:gs>
              <a:gs pos="20000">
                <a:srgbClr val="1F2229">
                  <a:alpha val="91764"/>
                </a:srgbClr>
              </a:gs>
              <a:gs pos="100000">
                <a:srgbClr val="1F2229">
                  <a:alpha val="60000"/>
                </a:srgbClr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4571699" y="3444075"/>
            <a:ext cx="3048600" cy="81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CFCFCF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E9 Bank</a:t>
            </a:r>
            <a:endParaRPr sz="2300"/>
          </a:p>
        </p:txBody>
      </p:sp>
      <p:sp>
        <p:nvSpPr>
          <p:cNvPr id="99" name="Google Shape;99;p14"/>
          <p:cNvSpPr txBox="1"/>
          <p:nvPr/>
        </p:nvSpPr>
        <p:spPr>
          <a:xfrm>
            <a:off x="2230800" y="4335975"/>
            <a:ext cx="7730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Ajuste estratégico basado en datos poblacionales y financieros: oportunidades y adaptación</a:t>
            </a:r>
            <a:endParaRPr b="1"/>
          </a:p>
        </p:txBody>
      </p:sp>
      <p:pic>
        <p:nvPicPr>
          <p:cNvPr id="100" name="Google Shape;100;p14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7725" y="1911025"/>
            <a:ext cx="1656550" cy="165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4"/>
          <p:cNvSpPr txBox="1"/>
          <p:nvPr/>
        </p:nvSpPr>
        <p:spPr>
          <a:xfrm>
            <a:off x="4571705" y="5105392"/>
            <a:ext cx="3048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rgbClr val="BABAB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- 10 de Junio del</a:t>
            </a:r>
            <a:r>
              <a:rPr lang="es-ES" sz="1500">
                <a:solidFill>
                  <a:srgbClr val="BABAB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2025 -</a:t>
            </a:r>
            <a:endParaRPr sz="900">
              <a:solidFill>
                <a:srgbClr val="BABABA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/>
          <p:nvPr/>
        </p:nvSpPr>
        <p:spPr>
          <a:xfrm>
            <a:off x="8404350" y="2612763"/>
            <a:ext cx="3483600" cy="4081800"/>
          </a:xfrm>
          <a:prstGeom prst="flowChartAlternateProcess">
            <a:avLst/>
          </a:prstGeom>
          <a:solidFill>
            <a:srgbClr val="DCE3EA"/>
          </a:solidFill>
          <a:ln cap="flat" cmpd="sng" w="9525">
            <a:solidFill>
              <a:srgbClr val="2CCE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1" name="Google Shape;231;p23"/>
          <p:cNvSpPr/>
          <p:nvPr/>
        </p:nvSpPr>
        <p:spPr>
          <a:xfrm>
            <a:off x="548025" y="2612763"/>
            <a:ext cx="3483600" cy="4081800"/>
          </a:xfrm>
          <a:prstGeom prst="flowChartAlternateProcess">
            <a:avLst/>
          </a:prstGeom>
          <a:solidFill>
            <a:srgbClr val="DCE3EA"/>
          </a:solidFill>
          <a:ln cap="flat" cmpd="sng" w="9525">
            <a:solidFill>
              <a:srgbClr val="2CCE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4567550" y="2612763"/>
            <a:ext cx="3483600" cy="4081800"/>
          </a:xfrm>
          <a:prstGeom prst="flowChartAlternateProcess">
            <a:avLst/>
          </a:prstGeom>
          <a:solidFill>
            <a:srgbClr val="DCE3EA"/>
          </a:solidFill>
          <a:ln cap="flat" cmpd="sng" w="9525">
            <a:solidFill>
              <a:srgbClr val="2CCE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33" name="Google Shape;2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19720" y="905670"/>
            <a:ext cx="870685" cy="118192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3"/>
          <p:cNvSpPr/>
          <p:nvPr/>
        </p:nvSpPr>
        <p:spPr>
          <a:xfrm>
            <a:off x="9597288" y="849238"/>
            <a:ext cx="1281600" cy="1294800"/>
          </a:xfrm>
          <a:prstGeom prst="ellipse">
            <a:avLst/>
          </a:prstGeom>
          <a:noFill/>
          <a:ln cap="flat" cmpd="sng" w="38100">
            <a:solidFill>
              <a:srgbClr val="56EB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35" name="Google Shape;235;p23"/>
          <p:cNvPicPr preferRelativeResize="0"/>
          <p:nvPr/>
        </p:nvPicPr>
        <p:blipFill rotWithShape="1">
          <a:blip r:embed="rId4">
            <a:alphaModFix/>
          </a:blip>
          <a:srcRect b="11177" l="68135" r="12392" t="56129"/>
          <a:stretch/>
        </p:blipFill>
        <p:spPr>
          <a:xfrm>
            <a:off x="1985635" y="908740"/>
            <a:ext cx="700324" cy="1175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3"/>
          <p:cNvPicPr preferRelativeResize="0"/>
          <p:nvPr/>
        </p:nvPicPr>
        <p:blipFill rotWithShape="1">
          <a:blip r:embed="rId5">
            <a:alphaModFix/>
          </a:blip>
          <a:srcRect b="0" l="14154" r="16391" t="0"/>
          <a:stretch/>
        </p:blipFill>
        <p:spPr>
          <a:xfrm>
            <a:off x="5930874" y="894946"/>
            <a:ext cx="752226" cy="120338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3"/>
          <p:cNvSpPr/>
          <p:nvPr/>
        </p:nvSpPr>
        <p:spPr>
          <a:xfrm>
            <a:off x="1695000" y="849238"/>
            <a:ext cx="1281600" cy="1294800"/>
          </a:xfrm>
          <a:prstGeom prst="ellipse">
            <a:avLst/>
          </a:prstGeom>
          <a:noFill/>
          <a:ln cap="flat" cmpd="sng" w="38100">
            <a:solidFill>
              <a:srgbClr val="56EB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8" name="Google Shape;238;p23"/>
          <p:cNvSpPr/>
          <p:nvPr/>
        </p:nvSpPr>
        <p:spPr>
          <a:xfrm>
            <a:off x="5668550" y="849238"/>
            <a:ext cx="1281600" cy="1294800"/>
          </a:xfrm>
          <a:prstGeom prst="ellipse">
            <a:avLst/>
          </a:prstGeom>
          <a:noFill/>
          <a:ln cap="flat" cmpd="sng" w="38100">
            <a:solidFill>
              <a:srgbClr val="56EB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9" name="Google Shape;239;p23"/>
          <p:cNvSpPr txBox="1"/>
          <p:nvPr/>
        </p:nvSpPr>
        <p:spPr>
          <a:xfrm>
            <a:off x="3148225" y="165375"/>
            <a:ext cx="598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SEGMENTOS DE CLIENTES</a:t>
            </a:r>
            <a:endParaRPr/>
          </a:p>
        </p:txBody>
      </p:sp>
      <p:sp>
        <p:nvSpPr>
          <p:cNvPr id="240" name="Google Shape;240;p23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41" name="Google Shape;24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3" title="ChatGPT Image 15 may 2025, 11_19_09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3"/>
          <p:cNvPicPr preferRelativeResize="0"/>
          <p:nvPr/>
        </p:nvPicPr>
        <p:blipFill rotWithShape="1">
          <a:blip r:embed="rId8">
            <a:alphaModFix/>
          </a:blip>
          <a:srcRect b="61834" l="74511" r="9651" t="30637"/>
          <a:stretch/>
        </p:blipFill>
        <p:spPr>
          <a:xfrm>
            <a:off x="9045650" y="2035550"/>
            <a:ext cx="2200950" cy="6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3"/>
          <p:cNvPicPr preferRelativeResize="0"/>
          <p:nvPr/>
        </p:nvPicPr>
        <p:blipFill rotWithShape="1">
          <a:blip r:embed="rId8">
            <a:alphaModFix/>
          </a:blip>
          <a:srcRect b="46708" l="74511" r="9651" t="40097"/>
          <a:stretch/>
        </p:blipFill>
        <p:spPr>
          <a:xfrm>
            <a:off x="1189350" y="1947288"/>
            <a:ext cx="2200950" cy="109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3"/>
          <p:cNvPicPr preferRelativeResize="0"/>
          <p:nvPr/>
        </p:nvPicPr>
        <p:blipFill rotWithShape="1">
          <a:blip r:embed="rId8">
            <a:alphaModFix/>
          </a:blip>
          <a:srcRect b="34582" l="74511" r="9651" t="55761"/>
          <a:stretch/>
        </p:blipFill>
        <p:spPr>
          <a:xfrm>
            <a:off x="5117500" y="1947288"/>
            <a:ext cx="2200950" cy="8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3"/>
          <p:cNvSpPr txBox="1"/>
          <p:nvPr/>
        </p:nvSpPr>
        <p:spPr>
          <a:xfrm>
            <a:off x="8570325" y="2988988"/>
            <a:ext cx="3217500" cy="3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Productes de confiança o premium:</a:t>
            </a:r>
            <a:r>
              <a:rPr lang="es-ES">
                <a:solidFill>
                  <a:schemeClr val="dk1"/>
                </a:solidFill>
              </a:rPr>
              <a:t> Assegurances, plans de pensió, estalvi o productes d’inversió conservadors.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Comunicació clara i serena:</a:t>
            </a:r>
            <a:r>
              <a:rPr lang="es-ES">
                <a:solidFill>
                  <a:schemeClr val="dk1"/>
                </a:solidFill>
              </a:rPr>
              <a:t> Emfatitza beneficis com estabilitat, seguretat i serveis personalitzats.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Canals tradicionals i presencials:</a:t>
            </a:r>
            <a:r>
              <a:rPr lang="es-ES">
                <a:solidFill>
                  <a:schemeClr val="dk1"/>
                </a:solidFill>
              </a:rPr>
              <a:t> Prefereixen atenció personal, oficines físiques i servei al client telefònic.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dk1"/>
                </a:solidFill>
              </a:rPr>
              <a:t>Upselling de serveis exclusius:</a:t>
            </a:r>
            <a:r>
              <a:rPr lang="es-ES">
                <a:solidFill>
                  <a:schemeClr val="dk1"/>
                </a:solidFill>
              </a:rPr>
              <a:t> Paquets de fidelització, beneficis per antiguitat o serveis a mida.</a:t>
            </a:r>
            <a:endParaRPr sz="31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7" name="Google Shape;247;p23"/>
          <p:cNvSpPr txBox="1"/>
          <p:nvPr/>
        </p:nvSpPr>
        <p:spPr>
          <a:xfrm>
            <a:off x="664688" y="3089463"/>
            <a:ext cx="3350400" cy="3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Productes digitals i flexibles:</a:t>
            </a:r>
            <a:r>
              <a:rPr lang="es-ES">
                <a:solidFill>
                  <a:schemeClr val="dk1"/>
                </a:solidFill>
              </a:rPr>
              <a:t> Comptes mòbils, targetes amb control via app, préstecs ràpids, microcrèdits.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Comunicació dinàmica:</a:t>
            </a:r>
            <a:r>
              <a:rPr lang="es-ES">
                <a:solidFill>
                  <a:schemeClr val="dk1"/>
                </a:solidFill>
              </a:rPr>
              <a:t> Campanyes visuals i breus, en xarxes socials o apps de missatgeria.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Ofertes i descomptes:</a:t>
            </a:r>
            <a:r>
              <a:rPr lang="es-ES">
                <a:solidFill>
                  <a:schemeClr val="dk1"/>
                </a:solidFill>
              </a:rPr>
              <a:t> Promocions temporals, incentius per ús digital, referència d’amics.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dk1"/>
                </a:solidFill>
              </a:rPr>
              <a:t>Formació financera gamificada:</a:t>
            </a:r>
            <a:r>
              <a:rPr lang="es-ES">
                <a:solidFill>
                  <a:schemeClr val="dk1"/>
                </a:solidFill>
              </a:rPr>
              <a:t> Tutorials, simuladors, webinars enfocats a l’educació econòmica bàsica.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8" name="Google Shape;248;p23"/>
          <p:cNvSpPr txBox="1"/>
          <p:nvPr/>
        </p:nvSpPr>
        <p:spPr>
          <a:xfrm>
            <a:off x="4728675" y="3023338"/>
            <a:ext cx="3156600" cy="3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Productes per a objectius vitals:</a:t>
            </a:r>
            <a:r>
              <a:rPr lang="es-ES">
                <a:solidFill>
                  <a:schemeClr val="dk1"/>
                </a:solidFill>
              </a:rPr>
              <a:t> Hipoteques, crèdits per reforma, plans de jubilació, assegurances de vida o salut.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Comunicació basada en estabilitat i futur:</a:t>
            </a:r>
            <a:r>
              <a:rPr lang="es-ES">
                <a:solidFill>
                  <a:schemeClr val="dk1"/>
                </a:solidFill>
              </a:rPr>
              <a:t> Enfocada a protegir el que tenen i planificar a mig termini.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Canals híbrids:</a:t>
            </a:r>
            <a:r>
              <a:rPr lang="es-ES">
                <a:solidFill>
                  <a:schemeClr val="dk1"/>
                </a:solidFill>
              </a:rPr>
              <a:t> Combinen ús digital amb interaccions presencials en moments clau.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dk1"/>
                </a:solidFill>
              </a:rPr>
              <a:t>Fidelització:</a:t>
            </a:r>
            <a:r>
              <a:rPr lang="es-ES">
                <a:solidFill>
                  <a:schemeClr val="dk1"/>
                </a:solidFill>
              </a:rPr>
              <a:t> Programari de recompenses per ús regular de productes o antiguitat.</a:t>
            </a:r>
            <a:endParaRPr sz="3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9" name="Google Shape;249;p23"/>
          <p:cNvSpPr/>
          <p:nvPr/>
        </p:nvSpPr>
        <p:spPr>
          <a:xfrm rot="-5400000">
            <a:off x="3039003" y="1416966"/>
            <a:ext cx="489600" cy="43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FD0DB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0" name="Google Shape;250;p23"/>
          <p:cNvSpPr/>
          <p:nvPr/>
        </p:nvSpPr>
        <p:spPr>
          <a:xfrm rot="-5400000">
            <a:off x="10926728" y="1519741"/>
            <a:ext cx="489600" cy="43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FD0DB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1" name="Google Shape;251;p23"/>
          <p:cNvSpPr/>
          <p:nvPr/>
        </p:nvSpPr>
        <p:spPr>
          <a:xfrm rot="5400000">
            <a:off x="6982853" y="1453166"/>
            <a:ext cx="489600" cy="43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ECECE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2" name="Google Shape;252;p23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3" name="Google Shape;253;p23"/>
          <p:cNvSpPr txBox="1"/>
          <p:nvPr/>
        </p:nvSpPr>
        <p:spPr>
          <a:xfrm>
            <a:off x="11810999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4"/>
          <p:cNvSpPr txBox="1"/>
          <p:nvPr/>
        </p:nvSpPr>
        <p:spPr>
          <a:xfrm>
            <a:off x="2217500" y="228600"/>
            <a:ext cx="745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CLIENTES</a:t>
            </a: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PROYECCIÓN SEGMENTOS</a:t>
            </a:r>
            <a:endParaRPr b="1" sz="32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0" name="Google Shape;260;p24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61" name="Google Shape;2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4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4" title="nuestros_clientes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37711" y="1023307"/>
            <a:ext cx="9420225" cy="561975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4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" name="Google Shape;265;p24"/>
          <p:cNvSpPr txBox="1"/>
          <p:nvPr/>
        </p:nvSpPr>
        <p:spPr>
          <a:xfrm>
            <a:off x="11810999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11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FD0DB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5"/>
          <p:cNvSpPr txBox="1"/>
          <p:nvPr/>
        </p:nvSpPr>
        <p:spPr>
          <a:xfrm>
            <a:off x="2518200" y="2041800"/>
            <a:ext cx="7499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76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¿ADAPTAMOS</a:t>
            </a:r>
            <a:endParaRPr b="1" sz="76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76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OFERTA?</a:t>
            </a:r>
            <a:endParaRPr b="1" sz="76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6"/>
          <p:cNvSpPr txBox="1"/>
          <p:nvPr/>
        </p:nvSpPr>
        <p:spPr>
          <a:xfrm>
            <a:off x="2025025" y="165375"/>
            <a:ext cx="814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HIPOTECAS</a:t>
            </a:r>
            <a:endParaRPr/>
          </a:p>
        </p:txBody>
      </p:sp>
      <p:sp>
        <p:nvSpPr>
          <p:cNvPr id="278" name="Google Shape;278;p26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" name="Google Shape;279;p26"/>
          <p:cNvSpPr txBox="1"/>
          <p:nvPr/>
        </p:nvSpPr>
        <p:spPr>
          <a:xfrm>
            <a:off x="11810998" y="6469375"/>
            <a:ext cx="396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13</a:t>
            </a:r>
            <a:endParaRPr/>
          </a:p>
        </p:txBody>
      </p:sp>
      <p:sp>
        <p:nvSpPr>
          <p:cNvPr id="280" name="Google Shape;280;p26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81" name="Google Shape;2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6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6"/>
          <p:cNvSpPr txBox="1"/>
          <p:nvPr/>
        </p:nvSpPr>
        <p:spPr>
          <a:xfrm>
            <a:off x="8921725" y="6312175"/>
            <a:ext cx="319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*ECF año XXX</a:t>
            </a:r>
            <a:endParaRPr sz="1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84" name="Google Shape;28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5475" y="1113925"/>
            <a:ext cx="8256971" cy="51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7"/>
          <p:cNvSpPr txBox="1"/>
          <p:nvPr/>
        </p:nvSpPr>
        <p:spPr>
          <a:xfrm>
            <a:off x="2025025" y="165375"/>
            <a:ext cx="814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PLAZO FIJO</a:t>
            </a:r>
            <a:endParaRPr b="1" sz="32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1" name="Google Shape;291;p27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" name="Google Shape;292;p27"/>
          <p:cNvSpPr txBox="1"/>
          <p:nvPr/>
        </p:nvSpPr>
        <p:spPr>
          <a:xfrm>
            <a:off x="11810999" y="6481175"/>
            <a:ext cx="37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14</a:t>
            </a:r>
            <a:endParaRPr/>
          </a:p>
        </p:txBody>
      </p:sp>
      <p:sp>
        <p:nvSpPr>
          <p:cNvPr id="293" name="Google Shape;293;p27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94" name="Google Shape;2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7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7"/>
          <p:cNvSpPr txBox="1"/>
          <p:nvPr/>
        </p:nvSpPr>
        <p:spPr>
          <a:xfrm>
            <a:off x="8921725" y="6312175"/>
            <a:ext cx="319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*ECF año XXX</a:t>
            </a:r>
            <a:endParaRPr sz="1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97" name="Google Shape;297;p27" title="diposit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75475" y="1113925"/>
            <a:ext cx="8256971" cy="51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8"/>
          <p:cNvSpPr txBox="1"/>
          <p:nvPr/>
        </p:nvSpPr>
        <p:spPr>
          <a:xfrm>
            <a:off x="2025025" y="165375"/>
            <a:ext cx="814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PRÉSTAMOS</a:t>
            </a:r>
            <a:endParaRPr/>
          </a:p>
        </p:txBody>
      </p:sp>
      <p:sp>
        <p:nvSpPr>
          <p:cNvPr id="304" name="Google Shape;304;p28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5" name="Google Shape;305;p28"/>
          <p:cNvSpPr txBox="1"/>
          <p:nvPr/>
        </p:nvSpPr>
        <p:spPr>
          <a:xfrm>
            <a:off x="11769374" y="6481800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15</a:t>
            </a:r>
            <a:endParaRPr/>
          </a:p>
        </p:txBody>
      </p:sp>
      <p:sp>
        <p:nvSpPr>
          <p:cNvPr id="306" name="Google Shape;306;p28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07" name="Google Shape;3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8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8"/>
          <p:cNvSpPr txBox="1"/>
          <p:nvPr/>
        </p:nvSpPr>
        <p:spPr>
          <a:xfrm>
            <a:off x="8951175" y="6312175"/>
            <a:ext cx="319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*ECF año XXX</a:t>
            </a:r>
            <a:endParaRPr sz="1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10" name="Google Shape;310;p28" title="prestecs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75475" y="1113925"/>
            <a:ext cx="8256971" cy="51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/>
          <p:nvPr/>
        </p:nvSpPr>
        <p:spPr>
          <a:xfrm>
            <a:off x="2025025" y="165375"/>
            <a:ext cx="8142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OTROS PRODUCTOS FINANCIEROS </a:t>
            </a:r>
            <a:b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 EDADES*</a:t>
            </a:r>
            <a:endParaRPr/>
          </a:p>
        </p:txBody>
      </p:sp>
      <p:sp>
        <p:nvSpPr>
          <p:cNvPr id="317" name="Google Shape;317;p29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8" name="Google Shape;318;p29"/>
          <p:cNvSpPr txBox="1"/>
          <p:nvPr/>
        </p:nvSpPr>
        <p:spPr>
          <a:xfrm>
            <a:off x="11810999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16</a:t>
            </a:r>
            <a:endParaRPr/>
          </a:p>
        </p:txBody>
      </p:sp>
      <p:sp>
        <p:nvSpPr>
          <p:cNvPr id="319" name="Google Shape;319;p29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20" name="Google Shape;32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9"/>
          <p:cNvSpPr txBox="1"/>
          <p:nvPr/>
        </p:nvSpPr>
        <p:spPr>
          <a:xfrm>
            <a:off x="8921725" y="6312175"/>
            <a:ext cx="319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*ECF año XXX</a:t>
            </a:r>
            <a:endParaRPr sz="1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23" name="Google Shape;323;p29" title="altres_productes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675" y="1257301"/>
            <a:ext cx="12192000" cy="5178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 txBox="1"/>
          <p:nvPr/>
        </p:nvSpPr>
        <p:spPr>
          <a:xfrm>
            <a:off x="3703518" y="165381"/>
            <a:ext cx="4785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SITUACIÓN FINANCIERA ACTUAL - E9 BANK</a:t>
            </a:r>
            <a:endParaRPr/>
          </a:p>
        </p:txBody>
      </p:sp>
      <p:sp>
        <p:nvSpPr>
          <p:cNvPr id="330" name="Google Shape;330;p30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1" name="Google Shape;331;p30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32" name="Google Shape;3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3" name="Google Shape;333;p30"/>
          <p:cNvGrpSpPr/>
          <p:nvPr/>
        </p:nvGrpSpPr>
        <p:grpSpPr>
          <a:xfrm>
            <a:off x="1066753" y="1262006"/>
            <a:ext cx="10058550" cy="2332800"/>
            <a:chOff x="867953" y="1286706"/>
            <a:chExt cx="10058550" cy="2332800"/>
          </a:xfrm>
        </p:grpSpPr>
        <p:grpSp>
          <p:nvGrpSpPr>
            <p:cNvPr id="334" name="Google Shape;334;p30"/>
            <p:cNvGrpSpPr/>
            <p:nvPr/>
          </p:nvGrpSpPr>
          <p:grpSpPr>
            <a:xfrm>
              <a:off x="6022702" y="1286706"/>
              <a:ext cx="4903800" cy="2332800"/>
              <a:chOff x="768788" y="3215046"/>
              <a:chExt cx="4903800" cy="2332800"/>
            </a:xfrm>
          </p:grpSpPr>
          <p:sp>
            <p:nvSpPr>
              <p:cNvPr id="335" name="Google Shape;335;p30"/>
              <p:cNvSpPr/>
              <p:nvPr/>
            </p:nvSpPr>
            <p:spPr>
              <a:xfrm>
                <a:off x="768788" y="3215046"/>
                <a:ext cx="4903800" cy="2332800"/>
              </a:xfrm>
              <a:prstGeom prst="rect">
                <a:avLst/>
              </a:prstGeom>
              <a:solidFill>
                <a:srgbClr val="CFCFCF">
                  <a:alpha val="2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336" name="Google Shape;336;p30"/>
              <p:cNvGrpSpPr/>
              <p:nvPr/>
            </p:nvGrpSpPr>
            <p:grpSpPr>
              <a:xfrm>
                <a:off x="2028236" y="4086115"/>
                <a:ext cx="2482650" cy="1108200"/>
                <a:chOff x="1953266" y="3756214"/>
                <a:chExt cx="2482650" cy="1108200"/>
              </a:xfrm>
            </p:grpSpPr>
            <p:sp>
              <p:nvSpPr>
                <p:cNvPr id="337" name="Google Shape;337;p30"/>
                <p:cNvSpPr txBox="1"/>
                <p:nvPr/>
              </p:nvSpPr>
              <p:spPr>
                <a:xfrm>
                  <a:off x="2095316" y="3756214"/>
                  <a:ext cx="2340600" cy="1108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s-ES" sz="72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1.5 %</a:t>
                  </a:r>
                  <a:endParaRPr/>
                </a:p>
              </p:txBody>
            </p:sp>
            <p:cxnSp>
              <p:nvCxnSpPr>
                <p:cNvPr id="338" name="Google Shape;338;p30"/>
                <p:cNvCxnSpPr/>
                <p:nvPr/>
              </p:nvCxnSpPr>
              <p:spPr>
                <a:xfrm>
                  <a:off x="1953266" y="3903073"/>
                  <a:ext cx="0" cy="814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30353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sp>
            <p:nvSpPr>
              <p:cNvPr id="339" name="Google Shape;339;p30"/>
              <p:cNvSpPr txBox="1"/>
              <p:nvPr/>
            </p:nvSpPr>
            <p:spPr>
              <a:xfrm>
                <a:off x="1099713" y="3423416"/>
                <a:ext cx="4242000" cy="73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INCUMPLIMIENTO DE CRÉDITO</a:t>
                </a:r>
                <a:endParaRPr b="1"/>
              </a:p>
            </p:txBody>
          </p:sp>
        </p:grpSp>
        <p:grpSp>
          <p:nvGrpSpPr>
            <p:cNvPr id="340" name="Google Shape;340;p30"/>
            <p:cNvGrpSpPr/>
            <p:nvPr/>
          </p:nvGrpSpPr>
          <p:grpSpPr>
            <a:xfrm>
              <a:off x="867952" y="1286706"/>
              <a:ext cx="4903800" cy="2332800"/>
              <a:chOff x="867913" y="3748096"/>
              <a:chExt cx="4903800" cy="2332800"/>
            </a:xfrm>
          </p:grpSpPr>
          <p:sp>
            <p:nvSpPr>
              <p:cNvPr id="341" name="Google Shape;341;p30"/>
              <p:cNvSpPr/>
              <p:nvPr/>
            </p:nvSpPr>
            <p:spPr>
              <a:xfrm>
                <a:off x="867913" y="3748096"/>
                <a:ext cx="4903800" cy="2332800"/>
              </a:xfrm>
              <a:prstGeom prst="rect">
                <a:avLst/>
              </a:prstGeom>
              <a:solidFill>
                <a:srgbClr val="CFCFCF">
                  <a:alpha val="2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342" name="Google Shape;342;p30"/>
              <p:cNvGrpSpPr/>
              <p:nvPr/>
            </p:nvGrpSpPr>
            <p:grpSpPr>
              <a:xfrm>
                <a:off x="2057133" y="4695365"/>
                <a:ext cx="2681267" cy="1108200"/>
                <a:chOff x="1982163" y="4365464"/>
                <a:chExt cx="2681267" cy="1108200"/>
              </a:xfrm>
            </p:grpSpPr>
            <p:sp>
              <p:nvSpPr>
                <p:cNvPr id="343" name="Google Shape;343;p30"/>
                <p:cNvSpPr txBox="1"/>
                <p:nvPr/>
              </p:nvSpPr>
              <p:spPr>
                <a:xfrm>
                  <a:off x="2096930" y="4365464"/>
                  <a:ext cx="2566500" cy="1108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s-ES" sz="7200"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1.5 k€</a:t>
                  </a:r>
                  <a:endParaRPr/>
                </a:p>
              </p:txBody>
            </p:sp>
            <p:cxnSp>
              <p:nvCxnSpPr>
                <p:cNvPr id="344" name="Google Shape;344;p30"/>
                <p:cNvCxnSpPr/>
                <p:nvPr/>
              </p:nvCxnSpPr>
              <p:spPr>
                <a:xfrm>
                  <a:off x="1982163" y="4512269"/>
                  <a:ext cx="0" cy="814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30353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sp>
            <p:nvSpPr>
              <p:cNvPr id="345" name="Google Shape;345;p30"/>
              <p:cNvSpPr txBox="1"/>
              <p:nvPr/>
            </p:nvSpPr>
            <p:spPr>
              <a:xfrm>
                <a:off x="1198838" y="3956466"/>
                <a:ext cx="4242000" cy="73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SALDO MEDIO</a:t>
                </a:r>
                <a:endParaRPr b="1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ANUAL</a:t>
                </a:r>
                <a:endParaRPr b="1"/>
              </a:p>
            </p:txBody>
          </p:sp>
        </p:grpSp>
      </p:grpSp>
      <p:sp>
        <p:nvSpPr>
          <p:cNvPr id="346" name="Google Shape;346;p30"/>
          <p:cNvSpPr txBox="1"/>
          <p:nvPr/>
        </p:nvSpPr>
        <p:spPr>
          <a:xfrm>
            <a:off x="11810999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</a:t>
            </a:r>
            <a:endParaRPr/>
          </a:p>
        </p:txBody>
      </p:sp>
      <p:pic>
        <p:nvPicPr>
          <p:cNvPr id="347" name="Google Shape;347;p30" title="Distribución actual de clientes por producto contratado.png"/>
          <p:cNvPicPr preferRelativeResize="0"/>
          <p:nvPr/>
        </p:nvPicPr>
        <p:blipFill rotWithShape="1">
          <a:blip r:embed="rId4">
            <a:alphaModFix/>
          </a:blip>
          <a:srcRect b="7720" l="0" r="0" t="11854"/>
          <a:stretch/>
        </p:blipFill>
        <p:spPr>
          <a:xfrm>
            <a:off x="2063275" y="3771888"/>
            <a:ext cx="4094925" cy="283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0"/>
          <p:cNvSpPr txBox="1"/>
          <p:nvPr/>
        </p:nvSpPr>
        <p:spPr>
          <a:xfrm>
            <a:off x="21350" y="4749500"/>
            <a:ext cx="2159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 DE PRODUCTO CONTRATADO</a:t>
            </a:r>
            <a:endParaRPr b="1"/>
          </a:p>
        </p:txBody>
      </p:sp>
      <p:cxnSp>
        <p:nvCxnSpPr>
          <p:cNvPr id="349" name="Google Shape;349;p30"/>
          <p:cNvCxnSpPr/>
          <p:nvPr/>
        </p:nvCxnSpPr>
        <p:spPr>
          <a:xfrm>
            <a:off x="2380792" y="4896350"/>
            <a:ext cx="0" cy="814500"/>
          </a:xfrm>
          <a:prstGeom prst="straightConnector1">
            <a:avLst/>
          </a:prstGeom>
          <a:noFill/>
          <a:ln cap="flat" cmpd="sng" w="9525">
            <a:solidFill>
              <a:srgbClr val="30353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50" name="Google Shape;350;p30" title="Distribución actual de clientes con y sin deuda.png"/>
          <p:cNvPicPr preferRelativeResize="0"/>
          <p:nvPr/>
        </p:nvPicPr>
        <p:blipFill rotWithShape="1">
          <a:blip r:embed="rId5">
            <a:alphaModFix/>
          </a:blip>
          <a:srcRect b="6991" l="0" r="0" t="10656"/>
          <a:stretch/>
        </p:blipFill>
        <p:spPr>
          <a:xfrm>
            <a:off x="6356164" y="3800400"/>
            <a:ext cx="3821761" cy="283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0"/>
          <p:cNvSpPr txBox="1"/>
          <p:nvPr/>
        </p:nvSpPr>
        <p:spPr>
          <a:xfrm>
            <a:off x="9901425" y="4934138"/>
            <a:ext cx="2159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ESTADO DE LA DEUDA</a:t>
            </a:r>
            <a:endParaRPr b="1"/>
          </a:p>
        </p:txBody>
      </p:sp>
      <p:cxnSp>
        <p:nvCxnSpPr>
          <p:cNvPr id="352" name="Google Shape;352;p30"/>
          <p:cNvCxnSpPr/>
          <p:nvPr/>
        </p:nvCxnSpPr>
        <p:spPr>
          <a:xfrm>
            <a:off x="9707342" y="4896350"/>
            <a:ext cx="0" cy="814500"/>
          </a:xfrm>
          <a:prstGeom prst="straightConnector1">
            <a:avLst/>
          </a:prstGeom>
          <a:noFill/>
          <a:ln cap="flat" cmpd="sng" w="9525">
            <a:solidFill>
              <a:srgbClr val="30353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53" name="Google Shape;353;p30" title="ChatGPT Image 15 may 2025, 11_19_0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319606" y="42999"/>
            <a:ext cx="879690" cy="879726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0"/>
          <p:cNvSpPr/>
          <p:nvPr/>
        </p:nvSpPr>
        <p:spPr>
          <a:xfrm>
            <a:off x="4444000" y="5424125"/>
            <a:ext cx="583800" cy="266400"/>
          </a:xfrm>
          <a:prstGeom prst="rect">
            <a:avLst/>
          </a:prstGeom>
          <a:noFill/>
          <a:ln cap="flat" cmpd="sng" w="9525">
            <a:solidFill>
              <a:srgbClr val="DD7E6B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1"/>
          <p:cNvSpPr txBox="1"/>
          <p:nvPr/>
        </p:nvSpPr>
        <p:spPr>
          <a:xfrm>
            <a:off x="2206500" y="101375"/>
            <a:ext cx="7779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ENCUESTA FINANCIERA DE LAS FAMILIAS (EFF) 2022</a:t>
            </a:r>
            <a:endParaRPr/>
          </a:p>
        </p:txBody>
      </p:sp>
      <p:sp>
        <p:nvSpPr>
          <p:cNvPr id="361" name="Google Shape;361;p31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2" name="Google Shape;362;p31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63" name="Google Shape;3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4" name="Google Shape;364;p31"/>
          <p:cNvGrpSpPr/>
          <p:nvPr/>
        </p:nvGrpSpPr>
        <p:grpSpPr>
          <a:xfrm>
            <a:off x="1066753" y="1262000"/>
            <a:ext cx="10058548" cy="2332806"/>
            <a:chOff x="867953" y="1286700"/>
            <a:chExt cx="10058548" cy="2332806"/>
          </a:xfrm>
        </p:grpSpPr>
        <p:grpSp>
          <p:nvGrpSpPr>
            <p:cNvPr id="365" name="Google Shape;365;p31"/>
            <p:cNvGrpSpPr/>
            <p:nvPr/>
          </p:nvGrpSpPr>
          <p:grpSpPr>
            <a:xfrm>
              <a:off x="6022700" y="1286700"/>
              <a:ext cx="4903800" cy="2332800"/>
              <a:chOff x="768786" y="3215040"/>
              <a:chExt cx="4903800" cy="2332800"/>
            </a:xfrm>
          </p:grpSpPr>
          <p:sp>
            <p:nvSpPr>
              <p:cNvPr id="366" name="Google Shape;366;p31"/>
              <p:cNvSpPr/>
              <p:nvPr/>
            </p:nvSpPr>
            <p:spPr>
              <a:xfrm>
                <a:off x="768786" y="3215040"/>
                <a:ext cx="4903800" cy="2332800"/>
              </a:xfrm>
              <a:prstGeom prst="rect">
                <a:avLst/>
              </a:prstGeom>
              <a:solidFill>
                <a:srgbClr val="CFCFCF">
                  <a:alpha val="2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367" name="Google Shape;367;p31"/>
              <p:cNvGrpSpPr/>
              <p:nvPr/>
            </p:nvGrpSpPr>
            <p:grpSpPr>
              <a:xfrm>
                <a:off x="1647236" y="4086115"/>
                <a:ext cx="3165450" cy="1108200"/>
                <a:chOff x="1572266" y="3756214"/>
                <a:chExt cx="3165450" cy="1108200"/>
              </a:xfrm>
            </p:grpSpPr>
            <p:sp>
              <p:nvSpPr>
                <p:cNvPr id="368" name="Google Shape;368;p31"/>
                <p:cNvSpPr txBox="1"/>
                <p:nvPr/>
              </p:nvSpPr>
              <p:spPr>
                <a:xfrm>
                  <a:off x="1714315" y="3756214"/>
                  <a:ext cx="3023400" cy="1108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s-ES" sz="72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0.03</a:t>
                  </a:r>
                  <a:r>
                    <a:rPr b="1" lang="es-ES" sz="72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 %</a:t>
                  </a:r>
                  <a:endParaRPr/>
                </a:p>
              </p:txBody>
            </p:sp>
            <p:cxnSp>
              <p:nvCxnSpPr>
                <p:cNvPr id="369" name="Google Shape;369;p31"/>
                <p:cNvCxnSpPr/>
                <p:nvPr/>
              </p:nvCxnSpPr>
              <p:spPr>
                <a:xfrm>
                  <a:off x="1572266" y="3903073"/>
                  <a:ext cx="0" cy="814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30353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sp>
            <p:nvSpPr>
              <p:cNvPr id="370" name="Google Shape;370;p31"/>
              <p:cNvSpPr txBox="1"/>
              <p:nvPr/>
            </p:nvSpPr>
            <p:spPr>
              <a:xfrm>
                <a:off x="1099713" y="3423416"/>
                <a:ext cx="4242000" cy="73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ESTIMACIÓN DE HOGARES INCUMPLIDORES*</a:t>
                </a:r>
                <a:endParaRPr b="1"/>
              </a:p>
            </p:txBody>
          </p:sp>
        </p:grpSp>
        <p:grpSp>
          <p:nvGrpSpPr>
            <p:cNvPr id="371" name="Google Shape;371;p31"/>
            <p:cNvGrpSpPr/>
            <p:nvPr/>
          </p:nvGrpSpPr>
          <p:grpSpPr>
            <a:xfrm>
              <a:off x="867952" y="1286706"/>
              <a:ext cx="4903800" cy="2332800"/>
              <a:chOff x="867913" y="3748096"/>
              <a:chExt cx="4903800" cy="2332800"/>
            </a:xfrm>
          </p:grpSpPr>
          <p:sp>
            <p:nvSpPr>
              <p:cNvPr id="372" name="Google Shape;372;p31"/>
              <p:cNvSpPr/>
              <p:nvPr/>
            </p:nvSpPr>
            <p:spPr>
              <a:xfrm>
                <a:off x="867913" y="3748096"/>
                <a:ext cx="4903800" cy="2332800"/>
              </a:xfrm>
              <a:prstGeom prst="rect">
                <a:avLst/>
              </a:prstGeom>
              <a:solidFill>
                <a:srgbClr val="CFCFCF">
                  <a:alpha val="2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373" name="Google Shape;373;p31"/>
              <p:cNvGrpSpPr/>
              <p:nvPr/>
            </p:nvGrpSpPr>
            <p:grpSpPr>
              <a:xfrm>
                <a:off x="1828533" y="4695365"/>
                <a:ext cx="3383577" cy="1108200"/>
                <a:chOff x="1753563" y="4365464"/>
                <a:chExt cx="3383577" cy="1108200"/>
              </a:xfrm>
            </p:grpSpPr>
            <p:sp>
              <p:nvSpPr>
                <p:cNvPr id="374" name="Google Shape;374;p31"/>
                <p:cNvSpPr txBox="1"/>
                <p:nvPr/>
              </p:nvSpPr>
              <p:spPr>
                <a:xfrm>
                  <a:off x="1868340" y="4365464"/>
                  <a:ext cx="3268800" cy="1108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s-ES" sz="7200"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56.3 k€</a:t>
                  </a:r>
                  <a:endParaRPr/>
                </a:p>
              </p:txBody>
            </p:sp>
            <p:cxnSp>
              <p:nvCxnSpPr>
                <p:cNvPr id="375" name="Google Shape;375;p31"/>
                <p:cNvCxnSpPr/>
                <p:nvPr/>
              </p:nvCxnSpPr>
              <p:spPr>
                <a:xfrm>
                  <a:off x="1753563" y="4512269"/>
                  <a:ext cx="0" cy="814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30353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sp>
            <p:nvSpPr>
              <p:cNvPr id="376" name="Google Shape;376;p31"/>
              <p:cNvSpPr txBox="1"/>
              <p:nvPr/>
            </p:nvSpPr>
            <p:spPr>
              <a:xfrm>
                <a:off x="1198838" y="3956466"/>
                <a:ext cx="4242000" cy="73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SALDO MEDIO</a:t>
                </a:r>
                <a:endParaRPr b="1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CUENTAS DE PAGO</a:t>
                </a:r>
                <a:endParaRPr b="1"/>
              </a:p>
            </p:txBody>
          </p:sp>
        </p:grpSp>
      </p:grpSp>
      <p:sp>
        <p:nvSpPr>
          <p:cNvPr id="377" name="Google Shape;377;p31"/>
          <p:cNvSpPr txBox="1"/>
          <p:nvPr/>
        </p:nvSpPr>
        <p:spPr>
          <a:xfrm>
            <a:off x="11810999" y="6481800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18</a:t>
            </a:r>
            <a:endParaRPr/>
          </a:p>
        </p:txBody>
      </p:sp>
      <p:sp>
        <p:nvSpPr>
          <p:cNvPr id="378" name="Google Shape;378;p31"/>
          <p:cNvSpPr txBox="1"/>
          <p:nvPr/>
        </p:nvSpPr>
        <p:spPr>
          <a:xfrm>
            <a:off x="612875" y="4699588"/>
            <a:ext cx="3892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SALDO MEDIO Y RENTA NETA MEDIA POR EDAD DEL CABEZA DE FAMILIA</a:t>
            </a:r>
            <a:endParaRPr b="1" sz="24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79" name="Google Shape;379;p31"/>
          <p:cNvCxnSpPr/>
          <p:nvPr/>
        </p:nvCxnSpPr>
        <p:spPr>
          <a:xfrm>
            <a:off x="4787092" y="4846438"/>
            <a:ext cx="0" cy="814500"/>
          </a:xfrm>
          <a:prstGeom prst="straightConnector1">
            <a:avLst/>
          </a:prstGeom>
          <a:noFill/>
          <a:ln cap="flat" cmpd="sng" w="9525">
            <a:solidFill>
              <a:srgbClr val="30353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80" name="Google Shape;38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20288" y="6"/>
            <a:ext cx="2171700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31" title="saldo medio y renta neta por edad.png"/>
          <p:cNvPicPr preferRelativeResize="0"/>
          <p:nvPr/>
        </p:nvPicPr>
        <p:blipFill rotWithShape="1">
          <a:blip r:embed="rId5">
            <a:alphaModFix/>
          </a:blip>
          <a:srcRect b="0" l="0" r="0" t="8382"/>
          <a:stretch/>
        </p:blipFill>
        <p:spPr>
          <a:xfrm>
            <a:off x="5208475" y="3770225"/>
            <a:ext cx="4899249" cy="296692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31"/>
          <p:cNvSpPr txBox="1"/>
          <p:nvPr/>
        </p:nvSpPr>
        <p:spPr>
          <a:xfrm>
            <a:off x="6593200" y="3141225"/>
            <a:ext cx="424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*destinan &gt;30% de ingresos al pago de deudas</a:t>
            </a:r>
            <a:endParaRPr i="1" sz="15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2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9" name="Google Shape;389;p32"/>
          <p:cNvSpPr txBox="1"/>
          <p:nvPr/>
        </p:nvSpPr>
        <p:spPr>
          <a:xfrm>
            <a:off x="11811000" y="6481175"/>
            <a:ext cx="470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19</a:t>
            </a:r>
            <a:endParaRPr/>
          </a:p>
        </p:txBody>
      </p:sp>
      <p:sp>
        <p:nvSpPr>
          <p:cNvPr id="390" name="Google Shape;390;p32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91" name="Google Shape;3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2"/>
          <p:cNvSpPr txBox="1"/>
          <p:nvPr/>
        </p:nvSpPr>
        <p:spPr>
          <a:xfrm>
            <a:off x="2206500" y="101375"/>
            <a:ext cx="7779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ENCUESTA FINANCIERA DE LAS FAMILIAS (EFF) 2022</a:t>
            </a:r>
            <a:endParaRPr/>
          </a:p>
        </p:txBody>
      </p:sp>
      <p:pic>
        <p:nvPicPr>
          <p:cNvPr id="393" name="Google Shape;39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20288" y="6"/>
            <a:ext cx="2171700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2" title="Distribucion de hogares por tipo de producto con porcentajes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3750" y="1257300"/>
            <a:ext cx="9784499" cy="519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/>
        </p:nvSpPr>
        <p:spPr>
          <a:xfrm>
            <a:off x="3703518" y="165381"/>
            <a:ext cx="4785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90025" y="2949763"/>
            <a:ext cx="424800" cy="42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675" y="2916600"/>
            <a:ext cx="488400" cy="48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 title="estructura equip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00" y="69525"/>
            <a:ext cx="12192000" cy="678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/>
          </a:p>
        </p:txBody>
      </p:sp>
      <p:pic>
        <p:nvPicPr>
          <p:cNvPr id="113" name="Google Shape;113;p15" title="ChatGPT Image 15 may 2025, 11_19_0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3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01" name="Google Shape;401;p33"/>
          <p:cNvSpPr txBox="1"/>
          <p:nvPr/>
        </p:nvSpPr>
        <p:spPr>
          <a:xfrm>
            <a:off x="11811000" y="6481175"/>
            <a:ext cx="470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</a:t>
            </a:r>
            <a:endParaRPr/>
          </a:p>
        </p:txBody>
      </p:sp>
      <p:sp>
        <p:nvSpPr>
          <p:cNvPr id="402" name="Google Shape;402;p33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403" name="Google Shape;4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3"/>
          <p:cNvSpPr txBox="1"/>
          <p:nvPr/>
        </p:nvSpPr>
        <p:spPr>
          <a:xfrm>
            <a:off x="2206500" y="101375"/>
            <a:ext cx="7779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ENCUESTA FINANCIERA DE LAS FAMILIAS (EFF) 2022</a:t>
            </a:r>
            <a:endParaRPr/>
          </a:p>
        </p:txBody>
      </p:sp>
      <p:pic>
        <p:nvPicPr>
          <p:cNvPr id="405" name="Google Shape;40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20288" y="6"/>
            <a:ext cx="2171700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33" title="hogares por categoría de productos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0213" y="1157050"/>
            <a:ext cx="8791575" cy="37147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07" name="Google Shape;407;p33"/>
          <p:cNvGraphicFramePr/>
          <p:nvPr/>
        </p:nvGraphicFramePr>
        <p:xfrm>
          <a:off x="7409625" y="51811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{9FA4CADF-DDE0-44F8-8D57-A95D179A7420}</a:tableStyleId>
              </a:tblPr>
              <a:tblGrid>
                <a:gridCol w="1889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ACTIVOS REALES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Vivienda principal</a:t>
                      </a:r>
                      <a:endParaRPr sz="11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Otras propiedades</a:t>
                      </a:r>
                      <a:endParaRPr sz="11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Vehículo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270000" anchor="ctr">
                    <a:lnL cap="flat" cmpd="sng" w="38100">
                      <a:solidFill>
                        <a:srgbClr val="AEBBC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AEBBC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AEBBC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AEBBC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08" name="Google Shape;408;p33"/>
          <p:cNvGraphicFramePr/>
          <p:nvPr/>
        </p:nvGraphicFramePr>
        <p:xfrm>
          <a:off x="5092775" y="51811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{9FA4CADF-DDE0-44F8-8D57-A95D179A7420}</a:tableStyleId>
              </a:tblPr>
              <a:tblGrid>
                <a:gridCol w="20064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DEUDA Y FINANCIACIÓN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89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Hipoteca</a:t>
                      </a:r>
                      <a:endParaRPr sz="11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89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Tarjeta de crédito</a:t>
                      </a:r>
                      <a:endParaRPr sz="11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89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Préstamo personal</a:t>
                      </a:r>
                      <a:endParaRPr sz="11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89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Otras deudas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DEE3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DEE3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DEE3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DEE3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09" name="Google Shape;409;p33"/>
          <p:cNvGraphicFramePr/>
          <p:nvPr/>
        </p:nvGraphicFramePr>
        <p:xfrm>
          <a:off x="3046300" y="51811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{9FA4CADF-DDE0-44F8-8D57-A95D179A7420}</a:tableStyleId>
              </a:tblPr>
              <a:tblGrid>
                <a:gridCol w="17361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PLANES Y SEGUROS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89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Planes de pensión</a:t>
                      </a:r>
                      <a:endParaRPr sz="11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89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Seguro de vida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2F303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F303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F303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F303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10" name="Google Shape;410;p33"/>
          <p:cNvGraphicFramePr/>
          <p:nvPr/>
        </p:nvGraphicFramePr>
        <p:xfrm>
          <a:off x="846625" y="51811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{9FA4CADF-DDE0-44F8-8D57-A95D179A7420}</a:tableStyleId>
              </a:tblPr>
              <a:tblGrid>
                <a:gridCol w="1889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INVERSIÓN FINANCIERA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Acciones cotizadas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Acciones no cotizadas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Fondos de inversión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Renta fija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Carteras gestionadas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270000" anchor="ctr">
                    <a:lnL cap="flat" cmpd="sng" w="38100">
                      <a:solidFill>
                        <a:srgbClr val="636F7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36F7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36F7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36F7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11" name="Google Shape;411;p33"/>
          <p:cNvGraphicFramePr/>
          <p:nvPr/>
        </p:nvGraphicFramePr>
        <p:xfrm>
          <a:off x="9609300" y="51811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{9FA4CADF-DDE0-44F8-8D57-A95D179A7420}</a:tableStyleId>
              </a:tblPr>
              <a:tblGrid>
                <a:gridCol w="17361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CUENTAS Y AHORRO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89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Cuenta corriente</a:t>
                      </a:r>
                      <a:endParaRPr sz="11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155575" lvl="0" marL="89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entury Gothic"/>
                        <a:buChar char="-"/>
                      </a:pPr>
                      <a:r>
                        <a:rPr lang="es-ES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Otras (de ahorro, remuneradas, etc.)</a:t>
                      </a:r>
                      <a:endParaRPr sz="11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4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18" name="Google Shape;418;p34"/>
          <p:cNvSpPr txBox="1"/>
          <p:nvPr/>
        </p:nvSpPr>
        <p:spPr>
          <a:xfrm>
            <a:off x="11811000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/>
          </a:p>
        </p:txBody>
      </p:sp>
      <p:sp>
        <p:nvSpPr>
          <p:cNvPr id="419" name="Google Shape;419;p34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420" name="Google Shape;42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34"/>
          <p:cNvSpPr txBox="1"/>
          <p:nvPr/>
        </p:nvSpPr>
        <p:spPr>
          <a:xfrm>
            <a:off x="2206500" y="101375"/>
            <a:ext cx="7779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ENCUESTA FINANCIERA DE LAS FAMILIAS (EFF) 2022</a:t>
            </a:r>
            <a:endParaRPr/>
          </a:p>
        </p:txBody>
      </p:sp>
      <p:pic>
        <p:nvPicPr>
          <p:cNvPr id="422" name="Google Shape;42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20288" y="6"/>
            <a:ext cx="2171700" cy="847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3" name="Google Shape;423;p34"/>
          <p:cNvGrpSpPr/>
          <p:nvPr/>
        </p:nvGrpSpPr>
        <p:grpSpPr>
          <a:xfrm>
            <a:off x="80875" y="1086575"/>
            <a:ext cx="11973262" cy="4413750"/>
            <a:chOff x="6950" y="1315175"/>
            <a:chExt cx="12177850" cy="4413750"/>
          </a:xfrm>
        </p:grpSpPr>
        <p:pic>
          <p:nvPicPr>
            <p:cNvPr id="424" name="Google Shape;424;p34" title="porcentaje hogares por rango de edad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950" y="1315175"/>
              <a:ext cx="12177850" cy="4413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5" name="Google Shape;425;p34"/>
            <p:cNvSpPr/>
            <p:nvPr/>
          </p:nvSpPr>
          <p:spPr>
            <a:xfrm>
              <a:off x="1144500" y="2009625"/>
              <a:ext cx="630900" cy="3596100"/>
            </a:xfrm>
            <a:prstGeom prst="rect">
              <a:avLst/>
            </a:prstGeom>
            <a:noFill/>
            <a:ln cap="flat" cmpd="sng" w="19050">
              <a:solidFill>
                <a:srgbClr val="DBC057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6" name="Google Shape;426;p34"/>
            <p:cNvSpPr/>
            <p:nvPr/>
          </p:nvSpPr>
          <p:spPr>
            <a:xfrm>
              <a:off x="6163275" y="1631150"/>
              <a:ext cx="938100" cy="3974700"/>
            </a:xfrm>
            <a:prstGeom prst="rect">
              <a:avLst/>
            </a:prstGeom>
            <a:noFill/>
            <a:ln cap="flat" cmpd="sng" w="19050">
              <a:solidFill>
                <a:srgbClr val="DBC057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7766575" y="1631150"/>
              <a:ext cx="993000" cy="3974700"/>
            </a:xfrm>
            <a:prstGeom prst="rect">
              <a:avLst/>
            </a:prstGeom>
            <a:noFill/>
            <a:ln cap="flat" cmpd="sng" w="19050">
              <a:solidFill>
                <a:srgbClr val="DBC057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428" name="Google Shape;428;p34"/>
          <p:cNvSpPr txBox="1"/>
          <p:nvPr/>
        </p:nvSpPr>
        <p:spPr>
          <a:xfrm>
            <a:off x="2590350" y="5517938"/>
            <a:ext cx="6954300" cy="1290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41BAB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98A3AD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Cuentas y ahorro</a:t>
            </a:r>
            <a:r>
              <a:rPr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→  universales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Inversión financiera </a:t>
            </a:r>
            <a:r>
              <a:rPr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→  débil en jóvenes, fuerte en pre-jubilados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Activos reales </a:t>
            </a:r>
            <a:r>
              <a:rPr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→  alta tendencia desde +35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Deuda y financiación </a:t>
            </a:r>
            <a:r>
              <a:rPr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→  pico en edad media (35 - 44)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Planes y seguros </a:t>
            </a:r>
            <a:r>
              <a:rPr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→  crecen con la edad, mal aprovechados en jóvenes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35" name="Google Shape;435;p35"/>
          <p:cNvSpPr txBox="1"/>
          <p:nvPr/>
        </p:nvSpPr>
        <p:spPr>
          <a:xfrm>
            <a:off x="11811000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21</a:t>
            </a:r>
            <a:endParaRPr/>
          </a:p>
        </p:txBody>
      </p:sp>
      <p:sp>
        <p:nvSpPr>
          <p:cNvPr id="436" name="Google Shape;436;p35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437" name="Google Shape;4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35"/>
          <p:cNvSpPr txBox="1"/>
          <p:nvPr/>
        </p:nvSpPr>
        <p:spPr>
          <a:xfrm>
            <a:off x="2206500" y="101375"/>
            <a:ext cx="7779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ENCUESTA FINANCIERA DE LAS FAMILIAS (EFF) 2022</a:t>
            </a:r>
            <a:endParaRPr/>
          </a:p>
        </p:txBody>
      </p:sp>
      <p:pic>
        <p:nvPicPr>
          <p:cNvPr id="439" name="Google Shape;43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20288" y="6"/>
            <a:ext cx="2171700" cy="847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0" name="Google Shape;440;p35"/>
          <p:cNvGrpSpPr/>
          <p:nvPr/>
        </p:nvGrpSpPr>
        <p:grpSpPr>
          <a:xfrm>
            <a:off x="80875" y="1086575"/>
            <a:ext cx="11973262" cy="4413750"/>
            <a:chOff x="6950" y="1315175"/>
            <a:chExt cx="12177850" cy="4413750"/>
          </a:xfrm>
        </p:grpSpPr>
        <p:pic>
          <p:nvPicPr>
            <p:cNvPr id="441" name="Google Shape;441;p35" title="porcentaje hogares por rango de edad.png"/>
            <p:cNvPicPr preferRelativeResize="0"/>
            <p:nvPr/>
          </p:nvPicPr>
          <p:blipFill>
            <a:blip r:embed="rId5">
              <a:alphaModFix amt="27000"/>
            </a:blip>
            <a:stretch>
              <a:fillRect/>
            </a:stretch>
          </p:blipFill>
          <p:spPr>
            <a:xfrm>
              <a:off x="6950" y="1315175"/>
              <a:ext cx="12177850" cy="4413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2" name="Google Shape;442;p35"/>
            <p:cNvSpPr/>
            <p:nvPr/>
          </p:nvSpPr>
          <p:spPr>
            <a:xfrm>
              <a:off x="1144500" y="2009625"/>
              <a:ext cx="630900" cy="3596100"/>
            </a:xfrm>
            <a:prstGeom prst="rect">
              <a:avLst/>
            </a:prstGeom>
            <a:noFill/>
            <a:ln cap="flat" cmpd="sng" w="19050">
              <a:solidFill>
                <a:srgbClr val="FFF2C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43" name="Google Shape;443;p35"/>
            <p:cNvSpPr/>
            <p:nvPr/>
          </p:nvSpPr>
          <p:spPr>
            <a:xfrm>
              <a:off x="6163275" y="1631150"/>
              <a:ext cx="938100" cy="3974700"/>
            </a:xfrm>
            <a:prstGeom prst="rect">
              <a:avLst/>
            </a:prstGeom>
            <a:noFill/>
            <a:ln cap="flat" cmpd="sng" w="19050">
              <a:solidFill>
                <a:srgbClr val="FFF2C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44" name="Google Shape;444;p35"/>
            <p:cNvSpPr/>
            <p:nvPr/>
          </p:nvSpPr>
          <p:spPr>
            <a:xfrm>
              <a:off x="7766575" y="1631150"/>
              <a:ext cx="993000" cy="3974700"/>
            </a:xfrm>
            <a:prstGeom prst="rect">
              <a:avLst/>
            </a:prstGeom>
            <a:noFill/>
            <a:ln cap="flat" cmpd="sng" w="19050">
              <a:solidFill>
                <a:srgbClr val="FFF2C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445" name="Google Shape;445;p35"/>
          <p:cNvSpPr txBox="1"/>
          <p:nvPr/>
        </p:nvSpPr>
        <p:spPr>
          <a:xfrm>
            <a:off x="2590350" y="5517938"/>
            <a:ext cx="6954300" cy="1290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DAF6F5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98A3AD">
                <a:alpha val="1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Cuentas y ahorro</a:t>
            </a:r>
            <a:r>
              <a:rPr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→  universales</a:t>
            </a:r>
            <a:endParaRPr sz="1300">
              <a:solidFill>
                <a:srgbClr val="D9D9D9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Inversión financiera </a:t>
            </a:r>
            <a:r>
              <a:rPr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→  débil en jóvenes, fuerte en pre-jubilados</a:t>
            </a:r>
            <a:endParaRPr sz="1300">
              <a:solidFill>
                <a:srgbClr val="D9D9D9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Activos reales </a:t>
            </a:r>
            <a:r>
              <a:rPr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→  alta tendencia desde +35</a:t>
            </a:r>
            <a:endParaRPr sz="1300">
              <a:solidFill>
                <a:srgbClr val="D9D9D9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Deuda y financiación </a:t>
            </a:r>
            <a:r>
              <a:rPr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→  pico en edad media (35 - 44)</a:t>
            </a:r>
            <a:endParaRPr sz="1300">
              <a:solidFill>
                <a:srgbClr val="D9D9D9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Planes y seguros </a:t>
            </a:r>
            <a:r>
              <a:rPr lang="es-ES" sz="1300">
                <a:solidFill>
                  <a:srgbClr val="D9D9D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→  crecen con la edad, mal aprovechados en jóvenes</a:t>
            </a:r>
            <a:endParaRPr sz="1300">
              <a:solidFill>
                <a:srgbClr val="D9D9D9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446" name="Google Shape;446;p35"/>
          <p:cNvGraphicFramePr/>
          <p:nvPr/>
        </p:nvGraphicFramePr>
        <p:xfrm>
          <a:off x="1557100" y="2776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{9FA4CADF-DDE0-44F8-8D57-A95D179A7420}</a:tableStyleId>
              </a:tblPr>
              <a:tblGrid>
                <a:gridCol w="1467675"/>
                <a:gridCol w="7610125"/>
              </a:tblGrid>
              <a:tr h="698400">
                <a:tc>
                  <a:txBody>
                    <a:bodyPr/>
                    <a:lstStyle/>
                    <a:p>
                      <a:pPr indent="0" lvl="0" marL="269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18 - 34</a:t>
                      </a:r>
                      <a:endParaRPr b="1"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238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Century Gothic"/>
                        <a:buChar char="-"/>
                      </a:pP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Productos</a:t>
                      </a: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de entrada (microcréditos, fondos accesibles, seguros…)</a:t>
                      </a:r>
                      <a:endParaRPr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238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Century Gothic"/>
                        <a:buChar char="-"/>
                      </a:pP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Educación financiera</a:t>
                      </a:r>
                      <a:endParaRPr b="1"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25200">
                <a:tc>
                  <a:txBody>
                    <a:bodyPr/>
                    <a:lstStyle/>
                    <a:p>
                      <a:pPr indent="0" lvl="0" marL="269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35 - 54</a:t>
                      </a:r>
                      <a:endParaRPr b="1"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238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Century Gothic"/>
                        <a:buChar char="-"/>
                      </a:pP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Cross-selling</a:t>
                      </a: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(vincular cuentas, hipotecas, seguros y ahorro/inversión)</a:t>
                      </a:r>
                      <a:endParaRPr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238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Century Gothic"/>
                        <a:buChar char="-"/>
                      </a:pP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Programa de </a:t>
                      </a: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fidelización</a:t>
                      </a:r>
                      <a:endParaRPr b="1"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25200">
                <a:tc>
                  <a:txBody>
                    <a:bodyPr/>
                    <a:lstStyle/>
                    <a:p>
                      <a:pPr indent="0" lvl="0" marL="269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55 - 74</a:t>
                      </a:r>
                      <a:endParaRPr b="1"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238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Century Gothic"/>
                        <a:buChar char="-"/>
                      </a:pP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Planes de </a:t>
                      </a: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jubilación </a:t>
                      </a: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(asesoramiento personalizado)</a:t>
                      </a:r>
                      <a:endParaRPr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238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Century Gothic"/>
                        <a:buChar char="-"/>
                      </a:pP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Productos de </a:t>
                      </a: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inversión conservadora</a:t>
                      </a:r>
                      <a:endParaRPr b="1"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92400">
                <a:tc>
                  <a:txBody>
                    <a:bodyPr/>
                    <a:lstStyle/>
                    <a:p>
                      <a:pPr indent="0" lvl="0" marL="269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+ 75</a:t>
                      </a:r>
                      <a:endParaRPr b="1"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238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Century Gothic"/>
                        <a:buChar char="-"/>
                      </a:pP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Priorizar </a:t>
                      </a: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liquidez </a:t>
                      </a: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y </a:t>
                      </a: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estabilidad</a:t>
                      </a:r>
                      <a:endParaRPr b="1"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238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Century Gothic"/>
                        <a:buChar char="-"/>
                      </a:pP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Monetización de </a:t>
                      </a: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activos </a:t>
                      </a:r>
                      <a:r>
                        <a:rPr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y </a:t>
                      </a:r>
                      <a:r>
                        <a:rPr b="1" lang="es-ES" sz="15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cobertura sanitaria</a:t>
                      </a:r>
                      <a:endParaRPr b="1" sz="15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ECE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1BAB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FD0DB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6"/>
          <p:cNvSpPr txBox="1"/>
          <p:nvPr/>
        </p:nvSpPr>
        <p:spPr>
          <a:xfrm>
            <a:off x="2518200" y="2041800"/>
            <a:ext cx="74991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76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CONCLUSIONES</a:t>
            </a:r>
            <a:endParaRPr b="1" sz="76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7"/>
          <p:cNvSpPr txBox="1"/>
          <p:nvPr/>
        </p:nvSpPr>
        <p:spPr>
          <a:xfrm>
            <a:off x="2025025" y="165375"/>
            <a:ext cx="814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/>
          </a:p>
        </p:txBody>
      </p:sp>
      <p:sp>
        <p:nvSpPr>
          <p:cNvPr id="459" name="Google Shape;459;p37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07A5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0" name="Google Shape;460;p37"/>
          <p:cNvSpPr txBox="1"/>
          <p:nvPr/>
        </p:nvSpPr>
        <p:spPr>
          <a:xfrm>
            <a:off x="11753423" y="6481175"/>
            <a:ext cx="431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23</a:t>
            </a:r>
            <a:endParaRPr/>
          </a:p>
        </p:txBody>
      </p:sp>
      <p:pic>
        <p:nvPicPr>
          <p:cNvPr id="461" name="Google Shape;461;p37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37"/>
          <p:cNvSpPr txBox="1"/>
          <p:nvPr/>
        </p:nvSpPr>
        <p:spPr>
          <a:xfrm>
            <a:off x="8968850" y="6318075"/>
            <a:ext cx="319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8"/>
          <p:cNvSpPr txBox="1"/>
          <p:nvPr/>
        </p:nvSpPr>
        <p:spPr>
          <a:xfrm>
            <a:off x="2356477" y="107550"/>
            <a:ext cx="6308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/>
          </a:p>
        </p:txBody>
      </p:sp>
      <p:sp>
        <p:nvSpPr>
          <p:cNvPr id="469" name="Google Shape;469;p38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70" name="Google Shape;470;p38"/>
          <p:cNvSpPr txBox="1"/>
          <p:nvPr/>
        </p:nvSpPr>
        <p:spPr>
          <a:xfrm>
            <a:off x="11810999" y="6481800"/>
            <a:ext cx="39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24</a:t>
            </a:r>
            <a:endParaRPr/>
          </a:p>
        </p:txBody>
      </p:sp>
      <p:pic>
        <p:nvPicPr>
          <p:cNvPr id="471" name="Google Shape;471;p38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 </a:t>
            </a:r>
            <a:endParaRPr/>
          </a:p>
        </p:txBody>
      </p:sp>
      <p:sp>
        <p:nvSpPr>
          <p:cNvPr id="478" name="Google Shape;478;p39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79" name="Google Shape;479;p39"/>
          <p:cNvSpPr txBox="1"/>
          <p:nvPr/>
        </p:nvSpPr>
        <p:spPr>
          <a:xfrm>
            <a:off x="11810999" y="6481800"/>
            <a:ext cx="39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25</a:t>
            </a:r>
            <a:endParaRPr/>
          </a:p>
        </p:txBody>
      </p:sp>
      <p:pic>
        <p:nvPicPr>
          <p:cNvPr id="480" name="Google Shape;480;p39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 </a:t>
            </a:r>
            <a:endParaRPr/>
          </a:p>
        </p:txBody>
      </p:sp>
      <p:sp>
        <p:nvSpPr>
          <p:cNvPr id="487" name="Google Shape;487;p40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DAF6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DAF6F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88" name="Google Shape;488;p40"/>
          <p:cNvSpPr txBox="1"/>
          <p:nvPr/>
        </p:nvSpPr>
        <p:spPr>
          <a:xfrm>
            <a:off x="11765223" y="6481175"/>
            <a:ext cx="41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26</a:t>
            </a:r>
            <a:endParaRPr>
              <a:solidFill>
                <a:srgbClr val="888888"/>
              </a:solidFill>
            </a:endParaRPr>
          </a:p>
        </p:txBody>
      </p:sp>
      <p:pic>
        <p:nvPicPr>
          <p:cNvPr id="489" name="Google Shape;489;p40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1"/>
          <p:cNvSpPr txBox="1"/>
          <p:nvPr/>
        </p:nvSpPr>
        <p:spPr>
          <a:xfrm>
            <a:off x="1743350" y="101650"/>
            <a:ext cx="76242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1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300"/>
          </a:p>
        </p:txBody>
      </p:sp>
      <p:sp>
        <p:nvSpPr>
          <p:cNvPr id="496" name="Google Shape;496;p41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DAF6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DAF6F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97" name="Google Shape;497;p41"/>
          <p:cNvSpPr txBox="1"/>
          <p:nvPr/>
        </p:nvSpPr>
        <p:spPr>
          <a:xfrm>
            <a:off x="11741650" y="6481175"/>
            <a:ext cx="44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27</a:t>
            </a:r>
            <a:endParaRPr>
              <a:solidFill>
                <a:srgbClr val="888888"/>
              </a:solidFill>
            </a:endParaRPr>
          </a:p>
        </p:txBody>
      </p:sp>
      <p:pic>
        <p:nvPicPr>
          <p:cNvPr id="498" name="Google Shape;498;p41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2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04" name="Google Shape;504;p42"/>
          <p:cNvSpPr txBox="1"/>
          <p:nvPr/>
        </p:nvSpPr>
        <p:spPr>
          <a:xfrm>
            <a:off x="11832403" y="6481175"/>
            <a:ext cx="44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28</a:t>
            </a:r>
            <a:endParaRPr/>
          </a:p>
        </p:txBody>
      </p:sp>
      <p:pic>
        <p:nvPicPr>
          <p:cNvPr id="505" name="Google Shape;505;p42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42"/>
          <p:cNvSpPr txBox="1"/>
          <p:nvPr/>
        </p:nvSpPr>
        <p:spPr>
          <a:xfrm>
            <a:off x="1586075" y="865125"/>
            <a:ext cx="9615600" cy="19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300">
                <a:solidFill>
                  <a:schemeClr val="dk1"/>
                </a:solidFill>
                <a:highlight>
                  <a:srgbClr val="FFFF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2300">
              <a:solidFill>
                <a:schemeClr val="dk1"/>
              </a:solidFill>
              <a:highlight>
                <a:srgbClr val="FFFF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highlight>
                <a:srgbClr val="FFFF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07" name="Google Shape;507;p42"/>
          <p:cNvSpPr txBox="1"/>
          <p:nvPr/>
        </p:nvSpPr>
        <p:spPr>
          <a:xfrm>
            <a:off x="45000" y="2863725"/>
            <a:ext cx="12102000" cy="36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highlight>
                <a:srgbClr val="FFFF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/>
          </a:p>
        </p:txBody>
      </p:sp>
      <p:pic>
        <p:nvPicPr>
          <p:cNvPr id="121" name="Google Shape;121;p16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"/>
            <a:ext cx="12192000" cy="6857999"/>
          </a:xfrm>
          <a:custGeom>
            <a:rect b="b" l="l" r="r" t="t"/>
            <a:pathLst>
              <a:path extrusionOk="0" h="6857999" w="12192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14" name="Google Shape;514;p4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F2229">
                  <a:alpha val="91764"/>
                </a:srgbClr>
              </a:gs>
              <a:gs pos="20000">
                <a:srgbClr val="1F2229">
                  <a:alpha val="91764"/>
                </a:srgbClr>
              </a:gs>
              <a:gs pos="100000">
                <a:srgbClr val="1F2229">
                  <a:alpha val="6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515" name="Google Shape;515;p43"/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516" name="Google Shape;516;p43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7" name="Google Shape;517;p43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18" name="Google Shape;518;p43"/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19" name="Google Shape;519;p43"/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lt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0" name="Google Shape;520;p43"/>
          <p:cNvSpPr txBox="1"/>
          <p:nvPr/>
        </p:nvSpPr>
        <p:spPr>
          <a:xfrm>
            <a:off x="4717417" y="3059668"/>
            <a:ext cx="2757165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4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GRACIAS</a:t>
            </a:r>
            <a:endParaRPr/>
          </a:p>
        </p:txBody>
      </p:sp>
      <p:pic>
        <p:nvPicPr>
          <p:cNvPr id="521" name="Google Shape;521;p43" title="ChatGPT Image 15 may 2025, 11_19_09.png"/>
          <p:cNvPicPr preferRelativeResize="0"/>
          <p:nvPr/>
        </p:nvPicPr>
        <p:blipFill>
          <a:blip r:embed="rId4">
            <a:alphaModFix amt="78000"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43"/>
          <p:cNvGrpSpPr/>
          <p:nvPr/>
        </p:nvGrpSpPr>
        <p:grpSpPr>
          <a:xfrm>
            <a:off x="8250150" y="6222150"/>
            <a:ext cx="3881525" cy="585904"/>
            <a:chOff x="1894925" y="5596350"/>
            <a:chExt cx="3881525" cy="585904"/>
          </a:xfrm>
        </p:grpSpPr>
        <p:pic>
          <p:nvPicPr>
            <p:cNvPr id="523" name="Google Shape;523;p4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94925" y="5596354"/>
              <a:ext cx="574313" cy="585900"/>
            </a:xfrm>
            <a:prstGeom prst="rect">
              <a:avLst/>
            </a:prstGeom>
            <a:gradFill>
              <a:gsLst>
                <a:gs pos="0">
                  <a:srgbClr val="1F2229">
                    <a:alpha val="91764"/>
                  </a:srgbClr>
                </a:gs>
                <a:gs pos="20000">
                  <a:srgbClr val="1F2229">
                    <a:alpha val="91764"/>
                  </a:srgbClr>
                </a:gs>
                <a:gs pos="100000">
                  <a:srgbClr val="1F2229">
                    <a:alpha val="60000"/>
                  </a:srgbClr>
                </a:gs>
              </a:gsLst>
              <a:lin ang="16200038" scaled="0"/>
            </a:gradFill>
            <a:ln>
              <a:noFill/>
            </a:ln>
          </p:spPr>
        </p:pic>
        <p:sp>
          <p:nvSpPr>
            <p:cNvPr id="524" name="Google Shape;524;p43"/>
            <p:cNvSpPr txBox="1"/>
            <p:nvPr/>
          </p:nvSpPr>
          <p:spPr>
            <a:xfrm>
              <a:off x="2469250" y="5596350"/>
              <a:ext cx="3307200" cy="58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u="sng">
                  <a:solidFill>
                    <a:srgbClr val="CECECE"/>
                  </a:solidFill>
                  <a:latin typeface="Century Gothic"/>
                  <a:ea typeface="Century Gothic"/>
                  <a:cs typeface="Century Gothic"/>
                  <a:sym typeface="Century Gothic"/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GitHub – Carpeta Equipo 9</a:t>
              </a:r>
              <a:endParaRPr sz="1200">
                <a:solidFill>
                  <a:srgbClr val="CECECE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u="sng">
                  <a:solidFill>
                    <a:srgbClr val="CECECE"/>
                  </a:solidFill>
                  <a:latin typeface="Century Gothic"/>
                  <a:ea typeface="Century Gothic"/>
                  <a:cs typeface="Century Gothic"/>
                  <a:sym typeface="Century Gothic"/>
                  <a:hlinkClick r:id="rId7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GitHub Project Board – Gestión de Tareas</a:t>
              </a:r>
              <a:endParaRPr sz="1200">
                <a:solidFill>
                  <a:srgbClr val="CECECE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CECECE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FD0DB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/>
        </p:nvSpPr>
        <p:spPr>
          <a:xfrm>
            <a:off x="2518200" y="2041800"/>
            <a:ext cx="7499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76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FUENTES DE DATOS</a:t>
            </a:r>
            <a:endParaRPr sz="5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/>
        </p:nvSpPr>
        <p:spPr>
          <a:xfrm>
            <a:off x="2390025" y="228600"/>
            <a:ext cx="7283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INE: PROYECCIÓN</a:t>
            </a: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POBLACIONAL </a:t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37" name="Google Shape;1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 title="Prediccions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7450" y="1325875"/>
            <a:ext cx="5140001" cy="410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623802" y="5525790"/>
            <a:ext cx="1283648" cy="4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8"/>
          <p:cNvSpPr txBox="1"/>
          <p:nvPr/>
        </p:nvSpPr>
        <p:spPr>
          <a:xfrm>
            <a:off x="187900" y="1481638"/>
            <a:ext cx="64869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INSTITUCIÓN: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Instituto Nacional de Estad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ística (España)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</a:t>
            </a: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Simulaci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ón de población desagregada por sexo y edad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METODOLOGÍA: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 de la estimación de la población a 1 de enero del año en curso y proyecta tendencias de mortalidad, natalidad y migración.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LIMITACIONES: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 han de mantener las tendencias actuales 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FRECUENCIA: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Bianual con un horizonte proyectivo de 50 años 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EDICIÓN: 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2024. Proyección 2024-2074 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QUÉ USAREMOS: 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Proyecciones de 2025, 3030 y 2035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SITIO WEB: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160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7"/>
              </a:rPr>
              <a:t>www.ine.es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→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Proyecciones de Población</a:t>
            </a:r>
            <a:endParaRPr b="1" sz="29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/>
          <p:nvPr>
            <p:ph type="title"/>
          </p:nvPr>
        </p:nvSpPr>
        <p:spPr>
          <a:xfrm>
            <a:off x="308100" y="158925"/>
            <a:ext cx="339600" cy="702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 </a:t>
            </a:r>
            <a:endParaRPr/>
          </a:p>
        </p:txBody>
      </p:sp>
      <p:pic>
        <p:nvPicPr>
          <p:cNvPr id="148" name="Google Shape;148;p19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9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/>
          </a:p>
        </p:txBody>
      </p:sp>
      <p:sp>
        <p:nvSpPr>
          <p:cNvPr id="151" name="Google Shape;151;p19"/>
          <p:cNvSpPr txBox="1"/>
          <p:nvPr/>
        </p:nvSpPr>
        <p:spPr>
          <a:xfrm>
            <a:off x="8921725" y="6312175"/>
            <a:ext cx="319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1725650" y="2171725"/>
            <a:ext cx="39417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2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/>
        </p:nvSpPr>
        <p:spPr>
          <a:xfrm>
            <a:off x="2206500" y="101375"/>
            <a:ext cx="7779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ENCUESTA FINANCIERA DE LAS FAMILIAS</a:t>
            </a: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(EFF) 2022</a:t>
            </a:r>
            <a:endParaRPr/>
          </a:p>
        </p:txBody>
      </p:sp>
      <p:sp>
        <p:nvSpPr>
          <p:cNvPr id="159" name="Google Shape;159;p20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0" name="Google Shape;160;p20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 txBox="1"/>
          <p:nvPr/>
        </p:nvSpPr>
        <p:spPr>
          <a:xfrm>
            <a:off x="11810999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7</a:t>
            </a:r>
            <a:endParaRPr/>
          </a:p>
        </p:txBody>
      </p:sp>
      <p:cxnSp>
        <p:nvCxnSpPr>
          <p:cNvPr id="163" name="Google Shape;163;p20"/>
          <p:cNvCxnSpPr/>
          <p:nvPr/>
        </p:nvCxnSpPr>
        <p:spPr>
          <a:xfrm>
            <a:off x="177442" y="3376625"/>
            <a:ext cx="0" cy="814500"/>
          </a:xfrm>
          <a:prstGeom prst="straightConnector1">
            <a:avLst/>
          </a:prstGeom>
          <a:noFill/>
          <a:ln cap="flat" cmpd="sng" w="9525">
            <a:solidFill>
              <a:srgbClr val="30353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64" name="Google Shape;16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8118" y="-1"/>
            <a:ext cx="2523883" cy="985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p20"/>
          <p:cNvGrpSpPr/>
          <p:nvPr/>
        </p:nvGrpSpPr>
        <p:grpSpPr>
          <a:xfrm>
            <a:off x="6745057" y="1895220"/>
            <a:ext cx="5812081" cy="3320093"/>
            <a:chOff x="735007" y="373495"/>
            <a:chExt cx="5812081" cy="3320093"/>
          </a:xfrm>
        </p:grpSpPr>
        <p:grpSp>
          <p:nvGrpSpPr>
            <p:cNvPr id="166" name="Google Shape;166;p20"/>
            <p:cNvGrpSpPr/>
            <p:nvPr/>
          </p:nvGrpSpPr>
          <p:grpSpPr>
            <a:xfrm>
              <a:off x="4882928" y="1417018"/>
              <a:ext cx="1072595" cy="1209928"/>
              <a:chOff x="5438530" y="3953"/>
              <a:chExt cx="767400" cy="882000"/>
            </a:xfrm>
          </p:grpSpPr>
          <p:sp>
            <p:nvSpPr>
              <p:cNvPr id="167" name="Google Shape;167;p20"/>
              <p:cNvSpPr/>
              <p:nvPr/>
            </p:nvSpPr>
            <p:spPr>
              <a:xfrm rot="5400000">
                <a:off x="5381230" y="61253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20"/>
              <p:cNvSpPr txBox="1"/>
              <p:nvPr/>
            </p:nvSpPr>
            <p:spPr>
              <a:xfrm>
                <a:off x="5445699" y="141414"/>
                <a:ext cx="7602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s-ES" sz="11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Otras deudas</a:t>
                </a:r>
                <a:endParaRPr/>
              </a:p>
            </p:txBody>
          </p:sp>
        </p:grpSp>
        <p:grpSp>
          <p:nvGrpSpPr>
            <p:cNvPr id="169" name="Google Shape;169;p20"/>
            <p:cNvGrpSpPr/>
            <p:nvPr/>
          </p:nvGrpSpPr>
          <p:grpSpPr>
            <a:xfrm>
              <a:off x="3113237" y="382881"/>
              <a:ext cx="1072624" cy="1209928"/>
              <a:chOff x="5022513" y="752675"/>
              <a:chExt cx="767421" cy="882000"/>
            </a:xfrm>
          </p:grpSpPr>
          <p:sp>
            <p:nvSpPr>
              <p:cNvPr id="170" name="Google Shape;170;p20"/>
              <p:cNvSpPr/>
              <p:nvPr/>
            </p:nvSpPr>
            <p:spPr>
              <a:xfrm rot="5400000">
                <a:off x="4965234" y="809975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20"/>
              <p:cNvSpPr txBox="1"/>
              <p:nvPr/>
            </p:nvSpPr>
            <p:spPr>
              <a:xfrm>
                <a:off x="5022513" y="890136"/>
                <a:ext cx="7674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s-ES" sz="11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Situación laboral e ingresos</a:t>
                </a:r>
                <a:endParaRPr/>
              </a:p>
            </p:txBody>
          </p:sp>
        </p:grpSp>
        <p:sp>
          <p:nvSpPr>
            <p:cNvPr id="172" name="Google Shape;172;p20"/>
            <p:cNvSpPr/>
            <p:nvPr/>
          </p:nvSpPr>
          <p:spPr>
            <a:xfrm rot="5400000">
              <a:off x="5405738" y="442345"/>
              <a:ext cx="1210200" cy="1072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FF"/>
            </a:solidFill>
            <a:ln cap="flat" cmpd="sng" w="25400">
              <a:solidFill>
                <a:srgbClr val="DAF6F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3" name="Google Shape;173;p20"/>
            <p:cNvGrpSpPr/>
            <p:nvPr/>
          </p:nvGrpSpPr>
          <p:grpSpPr>
            <a:xfrm>
              <a:off x="2523348" y="1416927"/>
              <a:ext cx="1072624" cy="1209928"/>
              <a:chOff x="5022513" y="2250117"/>
              <a:chExt cx="767421" cy="882000"/>
            </a:xfrm>
          </p:grpSpPr>
          <p:sp>
            <p:nvSpPr>
              <p:cNvPr id="174" name="Google Shape;174;p20"/>
              <p:cNvSpPr/>
              <p:nvPr/>
            </p:nvSpPr>
            <p:spPr>
              <a:xfrm rot="5400000">
                <a:off x="4965234" y="2307417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20"/>
              <p:cNvSpPr txBox="1"/>
              <p:nvPr/>
            </p:nvSpPr>
            <p:spPr>
              <a:xfrm>
                <a:off x="5022513" y="2387578"/>
                <a:ext cx="7674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s-ES" sz="11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Rentas del año anterior</a:t>
                </a:r>
                <a:endParaRPr/>
              </a:p>
            </p:txBody>
          </p:sp>
        </p:grpSp>
        <p:grpSp>
          <p:nvGrpSpPr>
            <p:cNvPr id="176" name="Google Shape;176;p20"/>
            <p:cNvGrpSpPr/>
            <p:nvPr/>
          </p:nvGrpSpPr>
          <p:grpSpPr>
            <a:xfrm>
              <a:off x="3703120" y="1416896"/>
              <a:ext cx="1072624" cy="1209928"/>
              <a:chOff x="5438509" y="2998838"/>
              <a:chExt cx="767421" cy="882000"/>
            </a:xfrm>
          </p:grpSpPr>
          <p:sp>
            <p:nvSpPr>
              <p:cNvPr id="177" name="Google Shape;177;p20"/>
              <p:cNvSpPr/>
              <p:nvPr/>
            </p:nvSpPr>
            <p:spPr>
              <a:xfrm rot="5400000">
                <a:off x="5381230" y="3056138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20"/>
              <p:cNvSpPr txBox="1"/>
              <p:nvPr/>
            </p:nvSpPr>
            <p:spPr>
              <a:xfrm>
                <a:off x="5438509" y="3136299"/>
                <a:ext cx="7674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s-ES" sz="11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Uso de instrumentos de pago</a:t>
                </a:r>
                <a:endParaRPr/>
              </a:p>
            </p:txBody>
          </p:sp>
        </p:grpSp>
        <p:grpSp>
          <p:nvGrpSpPr>
            <p:cNvPr id="179" name="Google Shape;179;p20"/>
            <p:cNvGrpSpPr/>
            <p:nvPr/>
          </p:nvGrpSpPr>
          <p:grpSpPr>
            <a:xfrm>
              <a:off x="1940338" y="2460389"/>
              <a:ext cx="1072624" cy="1209928"/>
              <a:chOff x="5022513" y="3747559"/>
              <a:chExt cx="767421" cy="882000"/>
            </a:xfrm>
          </p:grpSpPr>
          <p:sp>
            <p:nvSpPr>
              <p:cNvPr id="180" name="Google Shape;180;p20"/>
              <p:cNvSpPr/>
              <p:nvPr/>
            </p:nvSpPr>
            <p:spPr>
              <a:xfrm rot="5400000">
                <a:off x="4965234" y="3804859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20"/>
              <p:cNvSpPr txBox="1"/>
              <p:nvPr/>
            </p:nvSpPr>
            <p:spPr>
              <a:xfrm>
                <a:off x="5022513" y="3885020"/>
                <a:ext cx="7674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s-ES" sz="11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Activos reales y deudas asociadas</a:t>
                </a:r>
                <a:endParaRPr/>
              </a:p>
            </p:txBody>
          </p:sp>
        </p:grpSp>
        <p:grpSp>
          <p:nvGrpSpPr>
            <p:cNvPr id="182" name="Google Shape;182;p20"/>
            <p:cNvGrpSpPr/>
            <p:nvPr/>
          </p:nvGrpSpPr>
          <p:grpSpPr>
            <a:xfrm>
              <a:off x="3113230" y="2460358"/>
              <a:ext cx="1072624" cy="1209928"/>
              <a:chOff x="5438509" y="4496281"/>
              <a:chExt cx="767421" cy="882000"/>
            </a:xfrm>
          </p:grpSpPr>
          <p:sp>
            <p:nvSpPr>
              <p:cNvPr id="183" name="Google Shape;183;p20"/>
              <p:cNvSpPr/>
              <p:nvPr/>
            </p:nvSpPr>
            <p:spPr>
              <a:xfrm rot="5400000">
                <a:off x="5381230" y="4553581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20"/>
              <p:cNvSpPr txBox="1"/>
              <p:nvPr/>
            </p:nvSpPr>
            <p:spPr>
              <a:xfrm>
                <a:off x="5438509" y="4633742"/>
                <a:ext cx="7674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s-ES" sz="11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Activos financieros</a:t>
                </a:r>
                <a:endParaRPr/>
              </a:p>
            </p:txBody>
          </p:sp>
        </p:grpSp>
        <p:grpSp>
          <p:nvGrpSpPr>
            <p:cNvPr id="185" name="Google Shape;185;p20"/>
            <p:cNvGrpSpPr/>
            <p:nvPr/>
          </p:nvGrpSpPr>
          <p:grpSpPr>
            <a:xfrm>
              <a:off x="4286134" y="2460328"/>
              <a:ext cx="1072624" cy="1209928"/>
              <a:chOff x="5022513" y="5245002"/>
              <a:chExt cx="767421" cy="882000"/>
            </a:xfrm>
          </p:grpSpPr>
          <p:sp>
            <p:nvSpPr>
              <p:cNvPr id="186" name="Google Shape;186;p20"/>
              <p:cNvSpPr/>
              <p:nvPr/>
            </p:nvSpPr>
            <p:spPr>
              <a:xfrm rot="5400000">
                <a:off x="4965234" y="5302302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20"/>
              <p:cNvSpPr txBox="1"/>
              <p:nvPr/>
            </p:nvSpPr>
            <p:spPr>
              <a:xfrm>
                <a:off x="5022513" y="5382463"/>
                <a:ext cx="7674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s-ES" sz="11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Seguros y planes de pensiones</a:t>
                </a:r>
                <a:endParaRPr/>
              </a:p>
            </p:txBody>
          </p:sp>
        </p:grpSp>
        <p:grpSp>
          <p:nvGrpSpPr>
            <p:cNvPr id="188" name="Google Shape;188;p20"/>
            <p:cNvGrpSpPr/>
            <p:nvPr/>
          </p:nvGrpSpPr>
          <p:grpSpPr>
            <a:xfrm>
              <a:off x="1885875" y="382851"/>
              <a:ext cx="1124589" cy="1209928"/>
              <a:chOff x="5405983" y="1501396"/>
              <a:chExt cx="804600" cy="882000"/>
            </a:xfrm>
          </p:grpSpPr>
          <p:sp>
            <p:nvSpPr>
              <p:cNvPr id="189" name="Google Shape;189;p20"/>
              <p:cNvSpPr/>
              <p:nvPr/>
            </p:nvSpPr>
            <p:spPr>
              <a:xfrm rot="5400000">
                <a:off x="5381230" y="1558696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20"/>
              <p:cNvSpPr txBox="1"/>
              <p:nvPr/>
            </p:nvSpPr>
            <p:spPr>
              <a:xfrm>
                <a:off x="5405983" y="1638857"/>
                <a:ext cx="8046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s-ES" sz="11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Características demográficas</a:t>
                </a:r>
                <a:endParaRPr/>
              </a:p>
            </p:txBody>
          </p:sp>
        </p:grpSp>
        <p:sp>
          <p:nvSpPr>
            <p:cNvPr id="191" name="Google Shape;191;p20"/>
            <p:cNvSpPr/>
            <p:nvPr/>
          </p:nvSpPr>
          <p:spPr>
            <a:xfrm rot="5400000">
              <a:off x="5390386" y="2519979"/>
              <a:ext cx="1210200" cy="1072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FF"/>
            </a:solidFill>
            <a:ln cap="flat" cmpd="sng" w="25400">
              <a:solidFill>
                <a:srgbClr val="DAF6F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0"/>
            <p:cNvSpPr/>
            <p:nvPr/>
          </p:nvSpPr>
          <p:spPr>
            <a:xfrm rot="5400000">
              <a:off x="666157" y="2529391"/>
              <a:ext cx="1210200" cy="1072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FF"/>
            </a:solidFill>
            <a:ln cap="flat" cmpd="sng" w="25400">
              <a:solidFill>
                <a:srgbClr val="DDEBE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3" name="Google Shape;193;p20"/>
            <p:cNvGrpSpPr/>
            <p:nvPr/>
          </p:nvGrpSpPr>
          <p:grpSpPr>
            <a:xfrm>
              <a:off x="1344703" y="1416956"/>
              <a:ext cx="1082658" cy="1209928"/>
              <a:chOff x="5434991" y="1501396"/>
              <a:chExt cx="774600" cy="882000"/>
            </a:xfrm>
          </p:grpSpPr>
          <p:sp>
            <p:nvSpPr>
              <p:cNvPr id="194" name="Google Shape;194;p20"/>
              <p:cNvSpPr/>
              <p:nvPr/>
            </p:nvSpPr>
            <p:spPr>
              <a:xfrm rot="5400000">
                <a:off x="5381230" y="1558696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20"/>
              <p:cNvSpPr txBox="1"/>
              <p:nvPr/>
            </p:nvSpPr>
            <p:spPr>
              <a:xfrm>
                <a:off x="5434991" y="1638857"/>
                <a:ext cx="7746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1" i="0" lang="es-ES" sz="12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SECCIONES</a:t>
                </a:r>
                <a:endParaRPr b="1"/>
              </a:p>
            </p:txBody>
          </p:sp>
        </p:grpSp>
        <p:grpSp>
          <p:nvGrpSpPr>
            <p:cNvPr id="196" name="Google Shape;196;p20"/>
            <p:cNvGrpSpPr/>
            <p:nvPr/>
          </p:nvGrpSpPr>
          <p:grpSpPr>
            <a:xfrm>
              <a:off x="4288779" y="382851"/>
              <a:ext cx="1082675" cy="1209928"/>
              <a:chOff x="5431318" y="1501396"/>
              <a:chExt cx="774612" cy="882000"/>
            </a:xfrm>
          </p:grpSpPr>
          <p:sp>
            <p:nvSpPr>
              <p:cNvPr id="197" name="Google Shape;197;p20"/>
              <p:cNvSpPr/>
              <p:nvPr/>
            </p:nvSpPr>
            <p:spPr>
              <a:xfrm rot="5400000">
                <a:off x="5381230" y="1558696"/>
                <a:ext cx="882000" cy="767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FF"/>
              </a:solidFill>
              <a:ln cap="flat" cmpd="sng" w="25400">
                <a:solidFill>
                  <a:srgbClr val="2CCED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20"/>
              <p:cNvSpPr txBox="1"/>
              <p:nvPr/>
            </p:nvSpPr>
            <p:spPr>
              <a:xfrm>
                <a:off x="5431318" y="1638857"/>
                <a:ext cx="774600" cy="6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8100" lIns="38100" spcFirstLastPara="1" rIns="38100" wrap="square" tIns="381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s-ES" sz="1100" u="none" cap="none" strike="noStrike">
                    <a:solidFill>
                      <a:srgbClr val="595959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Consumo y ahorro</a:t>
                </a:r>
                <a:endParaRPr/>
              </a:p>
            </p:txBody>
          </p:sp>
        </p:grpSp>
        <p:sp>
          <p:nvSpPr>
            <p:cNvPr id="199" name="Google Shape;199;p20"/>
            <p:cNvSpPr/>
            <p:nvPr/>
          </p:nvSpPr>
          <p:spPr>
            <a:xfrm rot="5400000">
              <a:off x="677096" y="464351"/>
              <a:ext cx="1210200" cy="1072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FF"/>
            </a:solidFill>
            <a:ln cap="flat" cmpd="sng" w="25400">
              <a:solidFill>
                <a:srgbClr val="DDEBE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0"/>
            <p:cNvSpPr/>
            <p:nvPr/>
          </p:nvSpPr>
          <p:spPr>
            <a:xfrm rot="5400000">
              <a:off x="666157" y="2552238"/>
              <a:ext cx="1210200" cy="1072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0"/>
            <p:cNvSpPr/>
            <p:nvPr/>
          </p:nvSpPr>
          <p:spPr>
            <a:xfrm rot="5400000">
              <a:off x="677096" y="487198"/>
              <a:ext cx="1210200" cy="1072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2" name="Google Shape;202;p20"/>
          <p:cNvSpPr txBox="1"/>
          <p:nvPr/>
        </p:nvSpPr>
        <p:spPr>
          <a:xfrm>
            <a:off x="612875" y="1443875"/>
            <a:ext cx="64869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INSTITUCIÓN: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Banco de España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ÁMBITO: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Hogares residentes en España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EDICIÓN: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8ª ola (2022), entrevistas realizadas </a:t>
            </a: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oct 2022 – jun 2023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MUESTRA: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6.385 hogares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FRECUENCIA: 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Bianual (antes trianual)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REPRESENTATIVIDAD: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Sobrerrepresentación de hogares con alta riqueza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COBERTURA: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Información sobre renta, riqueza, activos, deudas y gasto</a:t>
            </a:r>
            <a:b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SITIO WEB: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www.bde.es → Encuesta Financiera de las Familias</a:t>
            </a:r>
            <a:endParaRPr b="1" sz="29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3" name="Google Shape;203;p20" title="ChatGPT Image 15 may 2025, 11_19_0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0"/>
          <p:cNvSpPr txBox="1"/>
          <p:nvPr/>
        </p:nvSpPr>
        <p:spPr>
          <a:xfrm>
            <a:off x="1513300" y="5795375"/>
            <a:ext cx="9173700" cy="985200"/>
          </a:xfrm>
          <a:prstGeom prst="rect">
            <a:avLst/>
          </a:prstGeom>
          <a:noFill/>
          <a:ln cap="flat" cmpd="sng" w="28575">
            <a:solidFill>
              <a:srgbClr val="2CCED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98A3AD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¿Qué </a:t>
            </a:r>
            <a:r>
              <a:rPr b="1" lang="es-E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patrones de consumo o inversión</a:t>
            </a:r>
            <a:r>
              <a:rPr lang="es-E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están cambiando? ¿Qué necesidades no están bien cubiertas?</a:t>
            </a:r>
            <a:endParaRPr sz="2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FD0DB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 txBox="1"/>
          <p:nvPr/>
        </p:nvSpPr>
        <p:spPr>
          <a:xfrm>
            <a:off x="2518200" y="2041800"/>
            <a:ext cx="7499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76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¿AJUSTAR SEGMENTOS?</a:t>
            </a:r>
            <a:endParaRPr sz="5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 txBox="1"/>
          <p:nvPr/>
        </p:nvSpPr>
        <p:spPr>
          <a:xfrm>
            <a:off x="2636600" y="165375"/>
            <a:ext cx="7052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INE: PROYECCIÓN SEGMENTOS</a:t>
            </a:r>
            <a:endParaRPr b="1" sz="32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7" name="Google Shape;217;p22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18" name="Google Shape;2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2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2" title="projectats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7711" y="1023307"/>
            <a:ext cx="9420225" cy="561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660452" y="6022490"/>
            <a:ext cx="1283648" cy="4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2"/>
          <p:cNvSpPr txBox="1"/>
          <p:nvPr/>
        </p:nvSpPr>
        <p:spPr>
          <a:xfrm>
            <a:off x="10660450" y="5534700"/>
            <a:ext cx="10125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*Fuente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3" name="Google Shape;223;p22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4" name="Google Shape;224;p22"/>
          <p:cNvSpPr txBox="1"/>
          <p:nvPr/>
        </p:nvSpPr>
        <p:spPr>
          <a:xfrm>
            <a:off x="11810999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9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la oficina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